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1" r:id="rId2"/>
    <p:sldId id="257" r:id="rId3"/>
    <p:sldId id="259" r:id="rId4"/>
    <p:sldId id="258" r:id="rId5"/>
    <p:sldId id="288" r:id="rId6"/>
    <p:sldId id="264" r:id="rId7"/>
    <p:sldId id="290" r:id="rId8"/>
    <p:sldId id="274" r:id="rId9"/>
    <p:sldId id="275" r:id="rId10"/>
    <p:sldId id="276" r:id="rId11"/>
    <p:sldId id="277" r:id="rId12"/>
    <p:sldId id="278" r:id="rId13"/>
    <p:sldId id="287" r:id="rId14"/>
    <p:sldId id="283" r:id="rId15"/>
    <p:sldId id="281" r:id="rId16"/>
    <p:sldId id="28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4660"/>
  </p:normalViewPr>
  <p:slideViewPr>
    <p:cSldViewPr>
      <p:cViewPr varScale="1">
        <p:scale>
          <a:sx n="69" d="100"/>
          <a:sy n="69" d="100"/>
        </p:scale>
        <p:origin x="142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5" tIns="45717" rIns="91435" bIns="45717" rtlCol="0"/>
          <a:lstStyle>
            <a:lvl1pPr algn="r">
              <a:defRPr sz="1200"/>
            </a:lvl1pPr>
          </a:lstStyle>
          <a:p>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5" tIns="45717" rIns="91435"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5" tIns="45717" rIns="91435" bIns="45717" rtlCol="0" anchor="b"/>
          <a:lstStyle>
            <a:lvl1pPr algn="r">
              <a:defRPr sz="1200"/>
            </a:lvl1pPr>
          </a:lstStyle>
          <a:p>
            <a:fld id="{142E6173-C54E-4F96-8E8B-6A7C9CA6438C}" type="slidenum">
              <a:rPr lang="en-US" smtClean="0"/>
              <a:t>‹#›</a:t>
            </a:fld>
            <a:endParaRPr lang="en-US"/>
          </a:p>
        </p:txBody>
      </p:sp>
    </p:spTree>
    <p:extLst>
      <p:ext uri="{BB962C8B-B14F-4D97-AF65-F5344CB8AC3E}">
        <p14:creationId xmlns:p14="http://schemas.microsoft.com/office/powerpoint/2010/main" val="40065480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28E334EF-CD9E-4A50-AC81-8F1807CB345D}" type="slidenum">
              <a:rPr lang="en-US" smtClean="0"/>
              <a:t>‹#›</a:t>
            </a:fld>
            <a:endParaRPr lang="en-US"/>
          </a:p>
        </p:txBody>
      </p:sp>
    </p:spTree>
    <p:extLst>
      <p:ext uri="{BB962C8B-B14F-4D97-AF65-F5344CB8AC3E}">
        <p14:creationId xmlns:p14="http://schemas.microsoft.com/office/powerpoint/2010/main" val="387828233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Nice</a:t>
            </a:r>
            <a:r>
              <a:rPr lang="en-US" baseline="0" dirty="0" smtClean="0"/>
              <a:t> information at the right, including time/</a:t>
            </a:r>
            <a:r>
              <a:rPr lang="en-US" baseline="0" dirty="0" err="1" smtClean="0"/>
              <a:t>filespace</a:t>
            </a:r>
            <a:r>
              <a:rPr lang="en-US" baseline="0" dirty="0" smtClean="0"/>
              <a:t> remaining.</a:t>
            </a:r>
          </a:p>
          <a:p>
            <a:pPr defTabSz="918348">
              <a:defRPr/>
            </a:pPr>
            <a:r>
              <a:rPr lang="en-US" dirty="0" smtClean="0"/>
              <a:t>Only inputs as AVI</a:t>
            </a:r>
            <a:r>
              <a:rPr lang="en-US" baseline="0" dirty="0" smtClean="0"/>
              <a:t> – you need editing software for after.</a:t>
            </a:r>
            <a:endParaRPr lang="en-US" dirty="0" smtClean="0"/>
          </a:p>
          <a:p>
            <a:endParaRPr lang="en-US" dirty="0"/>
          </a:p>
        </p:txBody>
      </p:sp>
      <p:sp>
        <p:nvSpPr>
          <p:cNvPr id="4" name="Slide Number Placeholder 3"/>
          <p:cNvSpPr>
            <a:spLocks noGrp="1"/>
          </p:cNvSpPr>
          <p:nvPr>
            <p:ph type="sldNum" sz="quarter" idx="10"/>
          </p:nvPr>
        </p:nvSpPr>
        <p:spPr/>
        <p:txBody>
          <a:bodyPr/>
          <a:lstStyle/>
          <a:p>
            <a:fld id="{8F676B8E-B230-4A68-82AF-B30299D3F83F}"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8796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more complex software might be good: greater editing capabilities, greater format conversion capabilities, greater output capabilities.  Most all of those things can be done with individual pieces of freeware, but the minus to that is that you soon start stacking up individual pieces of freeware – eventually you may want something more all-purpose.</a:t>
            </a:r>
            <a:endParaRPr lang="en-US" dirty="0"/>
          </a:p>
        </p:txBody>
      </p:sp>
      <p:sp>
        <p:nvSpPr>
          <p:cNvPr id="4" name="Slide Number Placeholder 3"/>
          <p:cNvSpPr>
            <a:spLocks noGrp="1"/>
          </p:cNvSpPr>
          <p:nvPr>
            <p:ph type="sldNum" sz="quarter" idx="10"/>
          </p:nvPr>
        </p:nvSpPr>
        <p:spPr/>
        <p:txBody>
          <a:bodyPr/>
          <a:lstStyle/>
          <a:p>
            <a:fld id="{8F676B8E-B230-4A68-82AF-B30299D3F83F}"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5931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Warning: many try to get you to install other things, or constantly plug you to buy something!</a:t>
            </a:r>
          </a:p>
        </p:txBody>
      </p:sp>
      <p:sp>
        <p:nvSpPr>
          <p:cNvPr id="4" name="Slide Number Placeholder 3"/>
          <p:cNvSpPr>
            <a:spLocks noGrp="1"/>
          </p:cNvSpPr>
          <p:nvPr>
            <p:ph type="sldNum" sz="quarter" idx="10"/>
          </p:nvPr>
        </p:nvSpPr>
        <p:spPr/>
        <p:txBody>
          <a:bodyPr/>
          <a:lstStyle/>
          <a:p>
            <a:fld id="{AA397BF8-91CE-42EC-9D05-B75E14E90489}"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6500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needs to be said</a:t>
            </a:r>
            <a:r>
              <a:rPr lang="en-US" baseline="0" dirty="0" smtClean="0"/>
              <a:t> – why can’t you just project it onto a wall and film it.  I’m taking three slides to say it instead of using slide animations…</a:t>
            </a:r>
            <a:endParaRPr lang="en-US" dirty="0"/>
          </a:p>
        </p:txBody>
      </p:sp>
      <p:sp>
        <p:nvSpPr>
          <p:cNvPr id="4" name="Slide Number Placeholder 3"/>
          <p:cNvSpPr>
            <a:spLocks noGrp="1"/>
          </p:cNvSpPr>
          <p:nvPr>
            <p:ph type="sldNum" sz="quarter" idx="10"/>
          </p:nvPr>
        </p:nvSpPr>
        <p:spPr/>
        <p:txBody>
          <a:bodyPr/>
          <a:lstStyle/>
          <a:p>
            <a:fld id="{8F676B8E-B230-4A68-82AF-B30299D3F83F}"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7434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Bright/fade</a:t>
            </a:r>
            <a:r>
              <a:rPr lang="en-US" baseline="0" dirty="0" smtClean="0"/>
              <a:t> strip shows loosely what your picture can do from using a camera to film a projected image.</a:t>
            </a:r>
          </a:p>
          <a:p>
            <a:r>
              <a:rPr lang="en-US" baseline="0" dirty="0" smtClean="0"/>
              <a:t>Under the strobe pops in on a click so I can mention that while there are ways that these can be dealt with, they can be techno-scary (or at least require techno-work), and that the Elmo can be your friend if you can find one.</a:t>
            </a:r>
            <a:endParaRPr lang="en-US" dirty="0"/>
          </a:p>
        </p:txBody>
      </p:sp>
      <p:sp>
        <p:nvSpPr>
          <p:cNvPr id="4" name="Slide Number Placeholder 3"/>
          <p:cNvSpPr>
            <a:spLocks noGrp="1"/>
          </p:cNvSpPr>
          <p:nvPr>
            <p:ph type="sldNum" sz="quarter" idx="10"/>
          </p:nvPr>
        </p:nvSpPr>
        <p:spPr/>
        <p:txBody>
          <a:bodyPr/>
          <a:lstStyle/>
          <a:p>
            <a:fld id="{8F676B8E-B230-4A68-82AF-B30299D3F83F}" type="slidenum">
              <a:rPr lang="en-US" smtClean="0"/>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7434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E334EF-CD9E-4A50-AC81-8F1807CB345D}" type="slidenum">
              <a:rPr lang="en-US" smtClean="0"/>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3758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13CB15-9CB7-4D07-A1F5-B2B315017D2E}"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E6129-1069-4E4D-A11E-70E2A3F4284A}" type="slidenum">
              <a:rPr lang="en-US" smtClean="0"/>
              <a:t>‹#›</a:t>
            </a:fld>
            <a:endParaRPr lang="en-US"/>
          </a:p>
        </p:txBody>
      </p:sp>
    </p:spTree>
    <p:extLst>
      <p:ext uri="{BB962C8B-B14F-4D97-AF65-F5344CB8AC3E}">
        <p14:creationId xmlns:p14="http://schemas.microsoft.com/office/powerpoint/2010/main" val="335942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3CB15-9CB7-4D07-A1F5-B2B315017D2E}"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E6129-1069-4E4D-A11E-70E2A3F4284A}" type="slidenum">
              <a:rPr lang="en-US" smtClean="0"/>
              <a:t>‹#›</a:t>
            </a:fld>
            <a:endParaRPr lang="en-US"/>
          </a:p>
        </p:txBody>
      </p:sp>
    </p:spTree>
    <p:extLst>
      <p:ext uri="{BB962C8B-B14F-4D97-AF65-F5344CB8AC3E}">
        <p14:creationId xmlns:p14="http://schemas.microsoft.com/office/powerpoint/2010/main" val="360725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3CB15-9CB7-4D07-A1F5-B2B315017D2E}"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E6129-1069-4E4D-A11E-70E2A3F4284A}" type="slidenum">
              <a:rPr lang="en-US" smtClean="0"/>
              <a:t>‹#›</a:t>
            </a:fld>
            <a:endParaRPr lang="en-US"/>
          </a:p>
        </p:txBody>
      </p:sp>
    </p:spTree>
    <p:extLst>
      <p:ext uri="{BB962C8B-B14F-4D97-AF65-F5344CB8AC3E}">
        <p14:creationId xmlns:p14="http://schemas.microsoft.com/office/powerpoint/2010/main" val="392643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3CB15-9CB7-4D07-A1F5-B2B315017D2E}"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E6129-1069-4E4D-A11E-70E2A3F4284A}" type="slidenum">
              <a:rPr lang="en-US" smtClean="0"/>
              <a:t>‹#›</a:t>
            </a:fld>
            <a:endParaRPr lang="en-US"/>
          </a:p>
        </p:txBody>
      </p:sp>
    </p:spTree>
    <p:extLst>
      <p:ext uri="{BB962C8B-B14F-4D97-AF65-F5344CB8AC3E}">
        <p14:creationId xmlns:p14="http://schemas.microsoft.com/office/powerpoint/2010/main" val="361141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13CB15-9CB7-4D07-A1F5-B2B315017D2E}"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E6129-1069-4E4D-A11E-70E2A3F4284A}" type="slidenum">
              <a:rPr lang="en-US" smtClean="0"/>
              <a:t>‹#›</a:t>
            </a:fld>
            <a:endParaRPr lang="en-US"/>
          </a:p>
        </p:txBody>
      </p:sp>
    </p:spTree>
    <p:extLst>
      <p:ext uri="{BB962C8B-B14F-4D97-AF65-F5344CB8AC3E}">
        <p14:creationId xmlns:p14="http://schemas.microsoft.com/office/powerpoint/2010/main" val="180823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13CB15-9CB7-4D07-A1F5-B2B315017D2E}"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E6129-1069-4E4D-A11E-70E2A3F4284A}" type="slidenum">
              <a:rPr lang="en-US" smtClean="0"/>
              <a:t>‹#›</a:t>
            </a:fld>
            <a:endParaRPr lang="en-US"/>
          </a:p>
        </p:txBody>
      </p:sp>
    </p:spTree>
    <p:extLst>
      <p:ext uri="{BB962C8B-B14F-4D97-AF65-F5344CB8AC3E}">
        <p14:creationId xmlns:p14="http://schemas.microsoft.com/office/powerpoint/2010/main" val="374221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13CB15-9CB7-4D07-A1F5-B2B315017D2E}"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AE6129-1069-4E4D-A11E-70E2A3F4284A}" type="slidenum">
              <a:rPr lang="en-US" smtClean="0"/>
              <a:t>‹#›</a:t>
            </a:fld>
            <a:endParaRPr lang="en-US"/>
          </a:p>
        </p:txBody>
      </p:sp>
    </p:spTree>
    <p:extLst>
      <p:ext uri="{BB962C8B-B14F-4D97-AF65-F5344CB8AC3E}">
        <p14:creationId xmlns:p14="http://schemas.microsoft.com/office/powerpoint/2010/main" val="148820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13CB15-9CB7-4D07-A1F5-B2B315017D2E}" type="datetimeFigureOut">
              <a:rPr lang="en-US" smtClean="0"/>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AE6129-1069-4E4D-A11E-70E2A3F4284A}" type="slidenum">
              <a:rPr lang="en-US" smtClean="0"/>
              <a:t>‹#›</a:t>
            </a:fld>
            <a:endParaRPr lang="en-US"/>
          </a:p>
        </p:txBody>
      </p:sp>
    </p:spTree>
    <p:extLst>
      <p:ext uri="{BB962C8B-B14F-4D97-AF65-F5344CB8AC3E}">
        <p14:creationId xmlns:p14="http://schemas.microsoft.com/office/powerpoint/2010/main" val="12497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3CB15-9CB7-4D07-A1F5-B2B315017D2E}"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AE6129-1069-4E4D-A11E-70E2A3F4284A}" type="slidenum">
              <a:rPr lang="en-US" smtClean="0"/>
              <a:t>‹#›</a:t>
            </a:fld>
            <a:endParaRPr lang="en-US"/>
          </a:p>
        </p:txBody>
      </p:sp>
    </p:spTree>
    <p:extLst>
      <p:ext uri="{BB962C8B-B14F-4D97-AF65-F5344CB8AC3E}">
        <p14:creationId xmlns:p14="http://schemas.microsoft.com/office/powerpoint/2010/main" val="104977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3CB15-9CB7-4D07-A1F5-B2B315017D2E}"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E6129-1069-4E4D-A11E-70E2A3F4284A}" type="slidenum">
              <a:rPr lang="en-US" smtClean="0"/>
              <a:t>‹#›</a:t>
            </a:fld>
            <a:endParaRPr lang="en-US"/>
          </a:p>
        </p:txBody>
      </p:sp>
    </p:spTree>
    <p:extLst>
      <p:ext uri="{BB962C8B-B14F-4D97-AF65-F5344CB8AC3E}">
        <p14:creationId xmlns:p14="http://schemas.microsoft.com/office/powerpoint/2010/main" val="305134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3CB15-9CB7-4D07-A1F5-B2B315017D2E}"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E6129-1069-4E4D-A11E-70E2A3F4284A}" type="slidenum">
              <a:rPr lang="en-US" smtClean="0"/>
              <a:t>‹#›</a:t>
            </a:fld>
            <a:endParaRPr lang="en-US"/>
          </a:p>
        </p:txBody>
      </p:sp>
    </p:spTree>
    <p:extLst>
      <p:ext uri="{BB962C8B-B14F-4D97-AF65-F5344CB8AC3E}">
        <p14:creationId xmlns:p14="http://schemas.microsoft.com/office/powerpoint/2010/main" val="319326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3CB15-9CB7-4D07-A1F5-B2B315017D2E}" type="datetimeFigureOut">
              <a:rPr lang="en-US" smtClean="0"/>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E6129-1069-4E4D-A11E-70E2A3F4284A}" type="slidenum">
              <a:rPr lang="en-US" smtClean="0"/>
              <a:t>‹#›</a:t>
            </a:fld>
            <a:endParaRPr lang="en-US"/>
          </a:p>
        </p:txBody>
      </p:sp>
    </p:spTree>
    <p:extLst>
      <p:ext uri="{BB962C8B-B14F-4D97-AF65-F5344CB8AC3E}">
        <p14:creationId xmlns:p14="http://schemas.microsoft.com/office/powerpoint/2010/main" val="1950684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sda.ncsa.uiuc.edu/NARA/csrAbout.html"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hyperlink" Target="Pinkham%20Full%20Sequence.mpg"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Video Digitization</a:t>
            </a:r>
            <a:endParaRPr lang="en-US"/>
          </a:p>
        </p:txBody>
      </p:sp>
      <p:sp>
        <p:nvSpPr>
          <p:cNvPr id="3" name="Subtitle 2"/>
          <p:cNvSpPr>
            <a:spLocks noGrp="1"/>
          </p:cNvSpPr>
          <p:nvPr>
            <p:ph type="subTitle" idx="1"/>
          </p:nvPr>
        </p:nvSpPr>
        <p:spPr/>
        <p:txBody>
          <a:bodyPr/>
          <a:lstStyle/>
          <a:p>
            <a:r>
              <a:rPr lang="en" dirty="0">
                <a:solidFill>
                  <a:srgbClr val="B4AD9E"/>
                </a:solidFill>
                <a:latin typeface="Trebuchet MS"/>
                <a:ea typeface="Trebuchet MS"/>
                <a:cs typeface="Trebuchet MS"/>
                <a:sym typeface="Trebuchet MS"/>
              </a:rPr>
              <a:t>Digital Stewardship Curriculum </a:t>
            </a:r>
          </a:p>
          <a:p>
            <a:endParaRPr lang="en-US" dirty="0"/>
          </a:p>
        </p:txBody>
      </p:sp>
    </p:spTree>
    <p:extLst>
      <p:ext uri="{BB962C8B-B14F-4D97-AF65-F5344CB8AC3E}">
        <p14:creationId xmlns:p14="http://schemas.microsoft.com/office/powerpoint/2010/main" val="1281160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33337"/>
            <a:ext cx="8229600" cy="9079409"/>
          </a:xfrm>
          <a:prstGeom prst="rect">
            <a:avLst/>
          </a:prstGeom>
          <a:noFill/>
        </p:spPr>
        <p:txBody>
          <a:bodyPr wrap="square" rtlCol="0">
            <a:spAutoFit/>
          </a:bodyPr>
          <a:lstStyle/>
          <a:p>
            <a:r>
              <a:rPr lang="en-US" sz="2800" dirty="0" smtClean="0"/>
              <a:t>Finding video editing software:</a:t>
            </a:r>
          </a:p>
          <a:p>
            <a:endParaRPr lang="en-US" sz="2800" dirty="0"/>
          </a:p>
          <a:p>
            <a:r>
              <a:rPr lang="en-US" sz="2800" dirty="0" smtClean="0"/>
              <a:t>There are lots of small freeware which do a few things.  </a:t>
            </a:r>
          </a:p>
          <a:p>
            <a:endParaRPr lang="en-US" sz="2800" dirty="0"/>
          </a:p>
          <a:p>
            <a:r>
              <a:rPr lang="en-US" sz="2800" dirty="0" smtClean="0"/>
              <a:t>Lots of online sources… either search for video editing software (or freeware) or look for someone who reliably compiles lists.</a:t>
            </a:r>
          </a:p>
          <a:p>
            <a:endParaRPr lang="en-US" sz="2800" dirty="0"/>
          </a:p>
          <a:p>
            <a:r>
              <a:rPr lang="en-US" sz="2800" dirty="0" smtClean="0"/>
              <a:t>If you just need one particular function, consider looking for freeware which does just that.  If you need multiple functions, purchase something!</a:t>
            </a:r>
          </a:p>
          <a:p>
            <a:endParaRPr lang="en-US" sz="2800" dirty="0"/>
          </a:p>
          <a:p>
            <a:r>
              <a:rPr lang="en-US" sz="2800" dirty="0" smtClean="0"/>
              <a:t>Freeware is ‘free.’  You get what you pay for.</a:t>
            </a:r>
          </a:p>
          <a:p>
            <a:endParaRPr lang="en-US" sz="2800" dirty="0"/>
          </a:p>
          <a:p>
            <a:r>
              <a:rPr lang="en-US" sz="2800" dirty="0" smtClean="0"/>
              <a:t>Again… make sure it meets your standards!</a:t>
            </a:r>
            <a:endParaRPr lang="en-US" sz="2800" dirty="0"/>
          </a:p>
          <a:p>
            <a:r>
              <a:rPr lang="en-US" sz="2800" dirty="0" smtClean="0"/>
              <a:t>	</a:t>
            </a:r>
            <a:endParaRPr lang="en-US" sz="2800" dirty="0"/>
          </a:p>
          <a:p>
            <a:endParaRPr lang="en-US" sz="2800" dirty="0" smtClean="0"/>
          </a:p>
          <a:p>
            <a:endParaRPr lang="en-US" dirty="0"/>
          </a:p>
          <a:p>
            <a:endParaRPr lang="en-US" dirty="0" smtClean="0"/>
          </a:p>
          <a:p>
            <a:endParaRPr lang="en-US" dirty="0" smtClean="0"/>
          </a:p>
          <a:p>
            <a:endParaRPr lang="en-US" dirty="0"/>
          </a:p>
          <a:p>
            <a:endParaRPr lang="en-US" dirty="0" smtClean="0"/>
          </a:p>
          <a:p>
            <a:endParaRPr lang="en-US" dirty="0"/>
          </a:p>
        </p:txBody>
      </p:sp>
      <p:grpSp>
        <p:nvGrpSpPr>
          <p:cNvPr id="9" name="Group 8"/>
          <p:cNvGrpSpPr/>
          <p:nvPr/>
        </p:nvGrpSpPr>
        <p:grpSpPr>
          <a:xfrm>
            <a:off x="0" y="7936"/>
            <a:ext cx="9144000" cy="6850064"/>
            <a:chOff x="0" y="7936"/>
            <a:chExt cx="9144000" cy="6850064"/>
          </a:xfrm>
        </p:grpSpPr>
        <p:pic>
          <p:nvPicPr>
            <p:cNvPr id="10" name="Picture 19" descr="C:\Users\markoe\Desktop\11954319581373900289bugmenot_Movie_tape.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markoe\Desktop\11954319581373900289bugmenot_Movie_tape.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6797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936"/>
            <a:ext cx="9144000" cy="6850064"/>
            <a:chOff x="0" y="7936"/>
            <a:chExt cx="9144000" cy="6850064"/>
          </a:xfrm>
        </p:grpSpPr>
        <p:pic>
          <p:nvPicPr>
            <p:cNvPr id="4" name="Picture 19" descr="C:\Users\markoe\Desktop\11954319581373900289bugmenot_Movie_tape.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markoe\Desktop\11954319581373900289bugmenot_Movie_tape.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190" y="-102373"/>
            <a:ext cx="7231614" cy="6960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285999" y="6465332"/>
            <a:ext cx="6536903" cy="369332"/>
          </a:xfrm>
          <a:prstGeom prst="rect">
            <a:avLst/>
          </a:prstGeom>
        </p:spPr>
        <p:txBody>
          <a:bodyPr wrap="square">
            <a:spAutoFit/>
          </a:bodyPr>
          <a:lstStyle/>
          <a:p>
            <a:pPr algn="r"/>
            <a:r>
              <a:rPr lang="en-US" dirty="0"/>
              <a:t>http://download.cnet.com/windows/video-editing-software/</a:t>
            </a:r>
          </a:p>
        </p:txBody>
      </p:sp>
    </p:spTree>
    <p:extLst>
      <p:ext uri="{BB962C8B-B14F-4D97-AF65-F5344CB8AC3E}">
        <p14:creationId xmlns:p14="http://schemas.microsoft.com/office/powerpoint/2010/main" val="2644758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koe\Desktop\Workshop Films Presentation\cs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167"/>
            <a:ext cx="7511166" cy="69097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64668" y="5903893"/>
            <a:ext cx="7239000" cy="954107"/>
          </a:xfrm>
          <a:prstGeom prst="rect">
            <a:avLst/>
          </a:prstGeom>
          <a:noFill/>
        </p:spPr>
        <p:txBody>
          <a:bodyPr wrap="square" rtlCol="0">
            <a:spAutoFit/>
          </a:bodyPr>
          <a:lstStyle/>
          <a:p>
            <a:pPr algn="r"/>
            <a:r>
              <a:rPr lang="en-US" sz="2800" dirty="0"/>
              <a:t>Conversion Software Registry</a:t>
            </a:r>
          </a:p>
          <a:p>
            <a:pPr algn="r"/>
            <a:r>
              <a:rPr lang="en-US" sz="2800" dirty="0" smtClean="0">
                <a:hlinkClick r:id="rId3"/>
              </a:rPr>
              <a:t>http</a:t>
            </a:r>
            <a:r>
              <a:rPr lang="en-US" sz="2800" dirty="0">
                <a:hlinkClick r:id="rId3"/>
              </a:rPr>
              <a:t>://</a:t>
            </a:r>
            <a:r>
              <a:rPr lang="en-US" sz="2800" dirty="0" smtClean="0">
                <a:hlinkClick r:id="rId3"/>
              </a:rPr>
              <a:t>isda.ncsa.uiuc.edu/NARA/csrAbout.html</a:t>
            </a:r>
            <a:endParaRPr lang="en-US" sz="2800" dirty="0"/>
          </a:p>
        </p:txBody>
      </p:sp>
      <p:grpSp>
        <p:nvGrpSpPr>
          <p:cNvPr id="6" name="Group 5"/>
          <p:cNvGrpSpPr/>
          <p:nvPr/>
        </p:nvGrpSpPr>
        <p:grpSpPr>
          <a:xfrm>
            <a:off x="0" y="7936"/>
            <a:ext cx="9144000" cy="6850064"/>
            <a:chOff x="0" y="7936"/>
            <a:chExt cx="9144000" cy="6850064"/>
          </a:xfrm>
        </p:grpSpPr>
        <p:pic>
          <p:nvPicPr>
            <p:cNvPr id="7" name="Picture 19"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34738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010400" cy="4524315"/>
          </a:xfrm>
          <a:prstGeom prst="rect">
            <a:avLst/>
          </a:prstGeom>
          <a:noFill/>
        </p:spPr>
        <p:txBody>
          <a:bodyPr wrap="square" rtlCol="0">
            <a:spAutoFit/>
          </a:bodyPr>
          <a:lstStyle/>
          <a:p>
            <a:r>
              <a:rPr lang="en-US" dirty="0" smtClean="0"/>
              <a:t>Two cautionary tales before we actually digitize something…</a:t>
            </a:r>
          </a:p>
          <a:p>
            <a:endParaRPr lang="en-US" dirty="0"/>
          </a:p>
          <a:p>
            <a:endParaRPr lang="en-US" dirty="0" smtClean="0"/>
          </a:p>
          <a:p>
            <a:r>
              <a:rPr lang="en-US" dirty="0" smtClean="0"/>
              <a:t>First:</a:t>
            </a:r>
            <a:endParaRPr lang="en-US" dirty="0"/>
          </a:p>
          <a:p>
            <a:r>
              <a:rPr lang="en-US" dirty="0" smtClean="0"/>
              <a:t>Digitizing video can take a lot of processing power.</a:t>
            </a:r>
          </a:p>
          <a:p>
            <a:r>
              <a:rPr lang="en-US" dirty="0" smtClean="0"/>
              <a:t>Editing/converting video can take a lot of processing power.</a:t>
            </a:r>
          </a:p>
          <a:p>
            <a:endParaRPr lang="en-US" dirty="0" smtClean="0"/>
          </a:p>
          <a:p>
            <a:r>
              <a:rPr lang="en-US" dirty="0" smtClean="0"/>
              <a:t>Any time you’re working with video,  _DON’T_ do anything else on that computer which takes chunk of power! </a:t>
            </a:r>
          </a:p>
          <a:p>
            <a:endParaRPr lang="en-US" dirty="0" smtClean="0"/>
          </a:p>
          <a:p>
            <a:endParaRPr lang="en-US" dirty="0"/>
          </a:p>
          <a:p>
            <a:endParaRPr lang="en-US" dirty="0"/>
          </a:p>
          <a:p>
            <a:r>
              <a:rPr lang="en-US" dirty="0" smtClean="0"/>
              <a:t>Second:</a:t>
            </a:r>
          </a:p>
          <a:p>
            <a:r>
              <a:rPr lang="en-US" dirty="0" smtClean="0"/>
              <a:t>Digitizing video can build up a lot of large files.  Always work in a space which keeps your files visible (your desktop is perfect!), so you can be sure they get deleted when you’re done with them.</a:t>
            </a:r>
            <a:endParaRPr lang="en-US" dirty="0"/>
          </a:p>
        </p:txBody>
      </p:sp>
      <p:pic>
        <p:nvPicPr>
          <p:cNvPr id="3" name="Picture 19" descr="C:\Users\markoe\Desktop\11954319581373900289bugmenot_Movie_tape.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9" descr="C:\Users\markoe\Desktop\11954319581373900289bugmenot_Movie_tape.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2903" y="0"/>
            <a:ext cx="321097"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27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381001"/>
            <a:ext cx="8000999" cy="1631216"/>
          </a:xfrm>
          <a:prstGeom prst="rect">
            <a:avLst/>
          </a:prstGeom>
          <a:noFill/>
        </p:spPr>
        <p:txBody>
          <a:bodyPr wrap="square" rtlCol="0">
            <a:spAutoFit/>
          </a:bodyPr>
          <a:lstStyle/>
          <a:p>
            <a:r>
              <a:rPr lang="en-US" sz="2000" dirty="0" smtClean="0"/>
              <a:t>One final catch… these all assume your video/film is being output in an electronic format.   </a:t>
            </a:r>
          </a:p>
          <a:p>
            <a:endParaRPr lang="en-US" sz="2000" dirty="0"/>
          </a:p>
          <a:p>
            <a:r>
              <a:rPr lang="en-US" sz="2000" dirty="0" smtClean="0"/>
              <a:t>Great for VHS, laserdisc, or anything which is basically electronic information on a piece of plastic or on a piece of tape.  What about film…</a:t>
            </a:r>
            <a:endParaRPr lang="en-US" sz="2000" dirty="0"/>
          </a:p>
        </p:txBody>
      </p:sp>
      <p:grpSp>
        <p:nvGrpSpPr>
          <p:cNvPr id="5" name="Group 4"/>
          <p:cNvGrpSpPr/>
          <p:nvPr/>
        </p:nvGrpSpPr>
        <p:grpSpPr>
          <a:xfrm>
            <a:off x="0" y="7936"/>
            <a:ext cx="9144000" cy="6850064"/>
            <a:chOff x="0" y="7936"/>
            <a:chExt cx="9144000" cy="6850064"/>
          </a:xfrm>
        </p:grpSpPr>
        <p:pic>
          <p:nvPicPr>
            <p:cNvPr id="6" name="Picture 19" descr="C:\Users\markoe\Desktop\11954319581373900289bugmenot_Movie_tape.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markoe\Desktop\11954319581373900289bugmenot_Movie_tape.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C:\Users\markoe\Desktop\film-projec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743200"/>
            <a:ext cx="57150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916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markoe\Desktop\Films presentation - NWA\light_gradi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16929"/>
            <a:ext cx="10450234"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1" y="381001"/>
            <a:ext cx="4171951" cy="1015663"/>
          </a:xfrm>
          <a:prstGeom prst="rect">
            <a:avLst/>
          </a:prstGeom>
          <a:noFill/>
        </p:spPr>
        <p:txBody>
          <a:bodyPr wrap="square" rtlCol="0">
            <a:spAutoFit/>
          </a:bodyPr>
          <a:lstStyle/>
          <a:p>
            <a:r>
              <a:rPr lang="en-US" sz="2000" dirty="0" smtClean="0"/>
              <a:t>Why not just project it and film it?</a:t>
            </a:r>
          </a:p>
          <a:p>
            <a:endParaRPr lang="en-US" sz="2000" dirty="0"/>
          </a:p>
          <a:p>
            <a:r>
              <a:rPr lang="en-US" sz="2000" dirty="0" smtClean="0"/>
              <a:t>You can, but…</a:t>
            </a:r>
            <a:endParaRPr lang="en-US" sz="2000" dirty="0"/>
          </a:p>
        </p:txBody>
      </p:sp>
      <p:sp>
        <p:nvSpPr>
          <p:cNvPr id="4" name="TextBox 3"/>
          <p:cNvSpPr txBox="1"/>
          <p:nvPr/>
        </p:nvSpPr>
        <p:spPr>
          <a:xfrm>
            <a:off x="1219200" y="1428541"/>
            <a:ext cx="6934200" cy="984885"/>
          </a:xfrm>
          <a:prstGeom prst="rect">
            <a:avLst/>
          </a:prstGeom>
          <a:noFill/>
        </p:spPr>
        <p:txBody>
          <a:bodyPr wrap="square" rtlCol="0">
            <a:spAutoFit/>
          </a:bodyPr>
          <a:lstStyle/>
          <a:p>
            <a:r>
              <a:rPr lang="en-US" sz="2000" dirty="0" smtClean="0"/>
              <a:t>Digital cameras take pictures at 30 frames per second (generally).</a:t>
            </a:r>
          </a:p>
          <a:p>
            <a:r>
              <a:rPr lang="en-US" sz="2000" dirty="0"/>
              <a:t>16mm projectors run at 24 frames per second (generally).</a:t>
            </a:r>
          </a:p>
          <a:p>
            <a:endParaRPr lang="en-US" b="1" dirty="0"/>
          </a:p>
        </p:txBody>
      </p:sp>
      <p:sp>
        <p:nvSpPr>
          <p:cNvPr id="6" name="TextBox 5"/>
          <p:cNvSpPr txBox="1"/>
          <p:nvPr/>
        </p:nvSpPr>
        <p:spPr>
          <a:xfrm>
            <a:off x="2433639" y="5334000"/>
            <a:ext cx="4652961" cy="1292662"/>
          </a:xfrm>
          <a:prstGeom prst="rect">
            <a:avLst/>
          </a:prstGeom>
          <a:noFill/>
        </p:spPr>
        <p:txBody>
          <a:bodyPr wrap="square" rtlCol="0">
            <a:spAutoFit/>
          </a:bodyPr>
          <a:lstStyle/>
          <a:p>
            <a:r>
              <a:rPr lang="en-US" sz="2000" dirty="0" smtClean="0"/>
              <a:t>Variable speed projectors.</a:t>
            </a:r>
          </a:p>
          <a:p>
            <a:r>
              <a:rPr lang="en-US" sz="2000" dirty="0" smtClean="0"/>
              <a:t>Variable speed cameras.</a:t>
            </a:r>
          </a:p>
          <a:p>
            <a:r>
              <a:rPr lang="en-US" sz="2000" dirty="0" smtClean="0"/>
              <a:t>Various pieces of equipment or software.</a:t>
            </a:r>
          </a:p>
          <a:p>
            <a:endParaRPr lang="en-US" dirty="0"/>
          </a:p>
        </p:txBody>
      </p:sp>
      <p:pic>
        <p:nvPicPr>
          <p:cNvPr id="7" name="Picture 2" descr="C:\Users\markoe\Desktop\Films presentation - NWA\light_gradi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95800"/>
            <a:ext cx="10450234" cy="381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13613" y="3657600"/>
            <a:ext cx="3815725" cy="707886"/>
          </a:xfrm>
          <a:prstGeom prst="rect">
            <a:avLst/>
          </a:prstGeom>
          <a:noFill/>
        </p:spPr>
        <p:txBody>
          <a:bodyPr wrap="none" rtlCol="0">
            <a:spAutoFit/>
          </a:bodyPr>
          <a:lstStyle/>
          <a:p>
            <a:r>
              <a:rPr lang="en-US" sz="2000" dirty="0" smtClean="0"/>
              <a:t>These need to be synched,</a:t>
            </a:r>
          </a:p>
          <a:p>
            <a:r>
              <a:rPr lang="en-US" sz="2000" dirty="0"/>
              <a:t> </a:t>
            </a:r>
            <a:r>
              <a:rPr lang="en-US" sz="2000" dirty="0" smtClean="0"/>
              <a:t>  or you can get a </a:t>
            </a:r>
            <a:r>
              <a:rPr lang="en-US" sz="2000" dirty="0" err="1" smtClean="0"/>
              <a:t>strobelike</a:t>
            </a:r>
            <a:r>
              <a:rPr lang="en-US" sz="2000" dirty="0" smtClean="0"/>
              <a:t> effect.</a:t>
            </a:r>
            <a:endParaRPr lang="en-US" sz="2000" dirty="0"/>
          </a:p>
        </p:txBody>
      </p:sp>
      <p:grpSp>
        <p:nvGrpSpPr>
          <p:cNvPr id="10" name="Group 9"/>
          <p:cNvGrpSpPr/>
          <p:nvPr/>
        </p:nvGrpSpPr>
        <p:grpSpPr>
          <a:xfrm>
            <a:off x="0" y="7936"/>
            <a:ext cx="9144000" cy="6850064"/>
            <a:chOff x="0" y="7936"/>
            <a:chExt cx="9144000" cy="6850064"/>
          </a:xfrm>
        </p:grpSpPr>
        <p:pic>
          <p:nvPicPr>
            <p:cNvPr id="11" name="Picture 19"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AutoShape 2" descr="Image result for film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hlinkClick r:id="rId5" action="ppaction://hlinkfil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0" y="5467222"/>
            <a:ext cx="1736303" cy="1390425"/>
          </a:xfrm>
          <a:prstGeom prst="rect">
            <a:avLst/>
          </a:prstGeom>
        </p:spPr>
      </p:pic>
    </p:spTree>
    <p:extLst>
      <p:ext uri="{BB962C8B-B14F-4D97-AF65-F5344CB8AC3E}">
        <p14:creationId xmlns:p14="http://schemas.microsoft.com/office/powerpoint/2010/main" val="122130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936"/>
            <a:ext cx="9144000" cy="6850064"/>
            <a:chOff x="0" y="7936"/>
            <a:chExt cx="9144000" cy="6850064"/>
          </a:xfrm>
        </p:grpSpPr>
        <p:pic>
          <p:nvPicPr>
            <p:cNvPr id="5" name="Picture 19" descr="C:\Users\markoe\Desktop\11954319581373900289bugmenot_Movie_tape.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markoe\Desktop\11954319581373900289bugmenot_Movie_tape.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3" descr="C:\Users\markoe\Desktop\Films presentation - NWA\P10109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1837"/>
            <a:ext cx="51436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27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382831" y="3584113"/>
            <a:ext cx="5175706" cy="3384340"/>
            <a:chOff x="4372091" y="3388386"/>
            <a:chExt cx="5175706" cy="3384340"/>
          </a:xfrm>
        </p:grpSpPr>
        <p:pic>
          <p:nvPicPr>
            <p:cNvPr id="20" name="Picture 3" descr="C:\Users\markoe\Desktop\Workshop Films Presentation\lap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69560"/>
              <a:ext cx="2537397" cy="204006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97397" y="3388386"/>
              <a:ext cx="3967207" cy="954107"/>
            </a:xfrm>
            <a:prstGeom prst="rect">
              <a:avLst/>
            </a:prstGeom>
            <a:noFill/>
          </p:spPr>
          <p:txBody>
            <a:bodyPr wrap="square" rtlCol="0">
              <a:spAutoFit/>
            </a:bodyPr>
            <a:lstStyle/>
            <a:p>
              <a:r>
                <a:rPr lang="en-US" sz="2800" dirty="0" smtClean="0"/>
                <a:t>Digital recording device.</a:t>
              </a:r>
            </a:p>
            <a:p>
              <a:endParaRPr lang="en-US" sz="2800" dirty="0"/>
            </a:p>
          </p:txBody>
        </p:sp>
        <p:pic>
          <p:nvPicPr>
            <p:cNvPr id="22" name="Picture 5" descr="C:\Users\markoe\Desktop\Workshop Films Presentation\smaller\JPEG\P10603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2091" y="4625545"/>
              <a:ext cx="2858442" cy="2147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66456" y="-25927"/>
            <a:ext cx="8939295" cy="3062851"/>
            <a:chOff x="166456" y="-25927"/>
            <a:chExt cx="8939295" cy="3062851"/>
          </a:xfrm>
        </p:grpSpPr>
        <p:sp>
          <p:nvSpPr>
            <p:cNvPr id="2" name="TextBox 1"/>
            <p:cNvSpPr txBox="1"/>
            <p:nvPr/>
          </p:nvSpPr>
          <p:spPr>
            <a:xfrm>
              <a:off x="304800" y="231228"/>
              <a:ext cx="3265503" cy="954107"/>
            </a:xfrm>
            <a:prstGeom prst="rect">
              <a:avLst/>
            </a:prstGeom>
            <a:noFill/>
          </p:spPr>
          <p:txBody>
            <a:bodyPr wrap="square" rtlCol="0">
              <a:spAutoFit/>
            </a:bodyPr>
            <a:lstStyle/>
            <a:p>
              <a:r>
                <a:rPr lang="en-US" sz="2800" dirty="0" smtClean="0"/>
                <a:t>Playback device.</a:t>
              </a:r>
            </a:p>
            <a:p>
              <a:endParaRPr lang="en-US" sz="2800" dirty="0"/>
            </a:p>
          </p:txBody>
        </p:sp>
        <p:pic>
          <p:nvPicPr>
            <p:cNvPr id="1030" name="Picture 6" descr="C:\Users\markoe\Desktop\Workshop Films Presentation\smaller\JPEG\P10603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3631" y="28832"/>
              <a:ext cx="24384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arkoe\Desktop\Workshop Films Presentation\smaller\JPEG\P10603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1185335"/>
              <a:ext cx="2438400" cy="102393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arkoe\Desktop\Workshop Films Presentation\smaller\JPEG\P106034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8361" y="1097123"/>
              <a:ext cx="1857069" cy="17833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arkoe\Desktop\Workshop Films Presentation\smaller\JPEG\P10603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2031" y="54929"/>
              <a:ext cx="24384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markoe\Desktop\Workshop Films Presentation\smaller\JPEG\P10109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6456" y="810191"/>
              <a:ext cx="1670050" cy="22267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rkoe\Desktop\Workshop Films Presentation\smaller\JPEG\P106033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568" y="-25927"/>
              <a:ext cx="1790183" cy="177852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arkoe\Desktop\Workshop Films Presentation\smaller\JPEG\P106034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68599" y="1134954"/>
              <a:ext cx="1876967" cy="1440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08751" y="3584113"/>
            <a:ext cx="3911600" cy="3190717"/>
            <a:chOff x="108751" y="3408521"/>
            <a:chExt cx="3911600" cy="3190717"/>
          </a:xfrm>
        </p:grpSpPr>
        <p:sp>
          <p:nvSpPr>
            <p:cNvPr id="3" name="TextBox 2"/>
            <p:cNvSpPr txBox="1"/>
            <p:nvPr/>
          </p:nvSpPr>
          <p:spPr>
            <a:xfrm>
              <a:off x="968176" y="3408521"/>
              <a:ext cx="2630959" cy="1815882"/>
            </a:xfrm>
            <a:prstGeom prst="rect">
              <a:avLst/>
            </a:prstGeom>
            <a:noFill/>
          </p:spPr>
          <p:txBody>
            <a:bodyPr wrap="square" rtlCol="0">
              <a:spAutoFit/>
            </a:bodyPr>
            <a:lstStyle/>
            <a:p>
              <a:r>
                <a:rPr lang="en-US" sz="2800" dirty="0" smtClean="0"/>
                <a:t>Intermediary hardware &amp; software.</a:t>
              </a:r>
            </a:p>
            <a:p>
              <a:endParaRPr lang="en-US" sz="2800" dirty="0"/>
            </a:p>
          </p:txBody>
        </p:sp>
        <p:pic>
          <p:nvPicPr>
            <p:cNvPr id="1038" name="Picture 14" descr="C:\Users\markoe\Desktop\Workshop Films Presentation\smaller\JPEG\ospreyvideocapturecard.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751" y="4770438"/>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markoe\Desktop\Workshop Films Presentation\smaller\JPEG\elgat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37551" y="4770438"/>
              <a:ext cx="2082800" cy="16745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0" y="7936"/>
            <a:ext cx="9144000" cy="6850064"/>
            <a:chOff x="0" y="7936"/>
            <a:chExt cx="9144000" cy="6850064"/>
          </a:xfrm>
        </p:grpSpPr>
        <p:pic>
          <p:nvPicPr>
            <p:cNvPr id="24" name="Picture 19" descr="C:\Users\markoe\Desktop\11954319581373900289bugmenot_Movie_tape.svg.h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Users\markoe\Desktop\11954319581373900289bugmenot_Movie_tape.svg.h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10575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21097" y="48112"/>
            <a:ext cx="8854715" cy="3062851"/>
            <a:chOff x="168697" y="-25927"/>
            <a:chExt cx="8854715" cy="3062851"/>
          </a:xfrm>
        </p:grpSpPr>
        <p:sp>
          <p:nvSpPr>
            <p:cNvPr id="20" name="TextBox 19"/>
            <p:cNvSpPr txBox="1"/>
            <p:nvPr/>
          </p:nvSpPr>
          <p:spPr>
            <a:xfrm>
              <a:off x="304800" y="231228"/>
              <a:ext cx="3265503" cy="954107"/>
            </a:xfrm>
            <a:prstGeom prst="rect">
              <a:avLst/>
            </a:prstGeom>
            <a:noFill/>
          </p:spPr>
          <p:txBody>
            <a:bodyPr wrap="square" rtlCol="0">
              <a:spAutoFit/>
            </a:bodyPr>
            <a:lstStyle/>
            <a:p>
              <a:r>
                <a:rPr lang="en-US" sz="2800" dirty="0" smtClean="0"/>
                <a:t>Playback devices.</a:t>
              </a:r>
            </a:p>
            <a:p>
              <a:endParaRPr lang="en-US" sz="2800" dirty="0"/>
            </a:p>
          </p:txBody>
        </p:sp>
        <p:pic>
          <p:nvPicPr>
            <p:cNvPr id="21" name="Picture 6" descr="C:\Users\markoe\Desktop\Workshop Films Presentation\smaller\JPEG\P10603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3631" y="28832"/>
              <a:ext cx="24384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markoe\Desktop\Workshop Films Presentation\smaller\JPEG\P10603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185335"/>
              <a:ext cx="2438400" cy="10239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C:\Users\markoe\Desktop\Workshop Films Presentation\smaller\JPEG\P10603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8361" y="1097123"/>
              <a:ext cx="1857069" cy="17833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markoe\Desktop\Workshop Films Presentation\smaller\JPEG\P10603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2031" y="54929"/>
              <a:ext cx="24384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markoe\Desktop\Workshop Films Presentation\smaller\JPEG\P10109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697" y="810191"/>
              <a:ext cx="1670050" cy="22267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Users\markoe\Desktop\Workshop Films Presentation\smaller\JPEG\P106033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3229" y="-25927"/>
              <a:ext cx="1790183" cy="17785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markoe\Desktop\Workshop Films Presentation\smaller\JPEG\P106034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8599" y="1134954"/>
              <a:ext cx="1876967" cy="144072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1822450" y="3352800"/>
            <a:ext cx="5161657" cy="2610843"/>
          </a:xfrm>
          <a:prstGeom prst="rect">
            <a:avLst/>
          </a:prstGeom>
          <a:noFill/>
        </p:spPr>
        <p:txBody>
          <a:bodyPr wrap="square" rtlCol="0">
            <a:spAutoFit/>
          </a:bodyPr>
          <a:lstStyle/>
          <a:p>
            <a:pPr>
              <a:lnSpc>
                <a:spcPct val="150000"/>
              </a:lnSpc>
            </a:pPr>
            <a:r>
              <a:rPr lang="en-US" sz="2800" dirty="0"/>
              <a:t>What do you need</a:t>
            </a:r>
            <a:r>
              <a:rPr lang="en-US" sz="2800" dirty="0" smtClean="0"/>
              <a:t>?</a:t>
            </a:r>
          </a:p>
          <a:p>
            <a:pPr>
              <a:lnSpc>
                <a:spcPct val="150000"/>
              </a:lnSpc>
            </a:pPr>
            <a:r>
              <a:rPr lang="en-US" sz="2800" dirty="0" smtClean="0"/>
              <a:t>What do you already have?</a:t>
            </a:r>
          </a:p>
          <a:p>
            <a:pPr>
              <a:lnSpc>
                <a:spcPct val="150000"/>
              </a:lnSpc>
            </a:pPr>
            <a:r>
              <a:rPr lang="en-US" sz="2800" dirty="0" smtClean="0"/>
              <a:t>What can you scrounge?</a:t>
            </a:r>
          </a:p>
          <a:p>
            <a:pPr>
              <a:lnSpc>
                <a:spcPct val="150000"/>
              </a:lnSpc>
            </a:pPr>
            <a:r>
              <a:rPr lang="en-US" sz="2800" dirty="0" smtClean="0"/>
              <a:t>What is worth buying?</a:t>
            </a:r>
            <a:endParaRPr lang="en-US" sz="2800" dirty="0"/>
          </a:p>
        </p:txBody>
      </p:sp>
      <p:grpSp>
        <p:nvGrpSpPr>
          <p:cNvPr id="12" name="Group 11"/>
          <p:cNvGrpSpPr/>
          <p:nvPr/>
        </p:nvGrpSpPr>
        <p:grpSpPr>
          <a:xfrm>
            <a:off x="0" y="7936"/>
            <a:ext cx="9144000" cy="6850064"/>
            <a:chOff x="0" y="7936"/>
            <a:chExt cx="9144000" cy="6850064"/>
          </a:xfrm>
        </p:grpSpPr>
        <p:pic>
          <p:nvPicPr>
            <p:cNvPr id="13" name="Picture 19" descr="C:\Users\markoe\Desktop\11954319581373900289bugmenot_Movie_tape.svg.h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markoe\Desktop\11954319581373900289bugmenot_Movie_tape.svg.h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70761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4341" y="1066800"/>
            <a:ext cx="7696200" cy="1815882"/>
          </a:xfrm>
          <a:prstGeom prst="rect">
            <a:avLst/>
          </a:prstGeom>
          <a:noFill/>
        </p:spPr>
        <p:txBody>
          <a:bodyPr wrap="square" rtlCol="0">
            <a:spAutoFit/>
          </a:bodyPr>
          <a:lstStyle/>
          <a:p>
            <a:r>
              <a:rPr lang="en-US" sz="2800" dirty="0" smtClean="0"/>
              <a:t>A good computer, with good processing speed, a good amount of RAM, and good storage capabilities.</a:t>
            </a:r>
          </a:p>
          <a:p>
            <a:endParaRPr lang="en-US" sz="2800" dirty="0"/>
          </a:p>
        </p:txBody>
      </p:sp>
      <p:grpSp>
        <p:nvGrpSpPr>
          <p:cNvPr id="14" name="Group 13"/>
          <p:cNvGrpSpPr/>
          <p:nvPr/>
        </p:nvGrpSpPr>
        <p:grpSpPr>
          <a:xfrm>
            <a:off x="4372091" y="3343936"/>
            <a:ext cx="5175706" cy="3384340"/>
            <a:chOff x="4372091" y="3388386"/>
            <a:chExt cx="5175706" cy="3384340"/>
          </a:xfrm>
        </p:grpSpPr>
        <p:pic>
          <p:nvPicPr>
            <p:cNvPr id="15" name="Picture 3" descr="C:\Users\markoe\Desktop\Workshop Films Presentation\lap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69560"/>
              <a:ext cx="2537397" cy="20400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97397" y="3388386"/>
              <a:ext cx="3967207" cy="954107"/>
            </a:xfrm>
            <a:prstGeom prst="rect">
              <a:avLst/>
            </a:prstGeom>
            <a:noFill/>
          </p:spPr>
          <p:txBody>
            <a:bodyPr wrap="square" rtlCol="0">
              <a:spAutoFit/>
            </a:bodyPr>
            <a:lstStyle/>
            <a:p>
              <a:r>
                <a:rPr lang="en-US" sz="2800" dirty="0" smtClean="0"/>
                <a:t>Digital recording device.</a:t>
              </a:r>
            </a:p>
            <a:p>
              <a:endParaRPr lang="en-US" sz="2800" dirty="0"/>
            </a:p>
          </p:txBody>
        </p:sp>
        <p:pic>
          <p:nvPicPr>
            <p:cNvPr id="17" name="Picture 5" descr="C:\Users\markoe\Desktop\Workshop Films Presentation\smaller\JPEG\P10603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2091" y="4625545"/>
              <a:ext cx="2858442" cy="2147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0" y="7936"/>
            <a:ext cx="9144000" cy="6850064"/>
            <a:chOff x="0" y="7936"/>
            <a:chExt cx="9144000" cy="6850064"/>
          </a:xfrm>
        </p:grpSpPr>
        <p:pic>
          <p:nvPicPr>
            <p:cNvPr id="12" name="Picture 19"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3591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8751" y="3584113"/>
            <a:ext cx="3911600" cy="3190717"/>
            <a:chOff x="108751" y="3408521"/>
            <a:chExt cx="3911600" cy="3190717"/>
          </a:xfrm>
        </p:grpSpPr>
        <p:sp>
          <p:nvSpPr>
            <p:cNvPr id="3" name="TextBox 2"/>
            <p:cNvSpPr txBox="1"/>
            <p:nvPr/>
          </p:nvSpPr>
          <p:spPr>
            <a:xfrm>
              <a:off x="968176" y="3408521"/>
              <a:ext cx="2630959" cy="1815882"/>
            </a:xfrm>
            <a:prstGeom prst="rect">
              <a:avLst/>
            </a:prstGeom>
            <a:noFill/>
          </p:spPr>
          <p:txBody>
            <a:bodyPr wrap="square" rtlCol="0">
              <a:spAutoFit/>
            </a:bodyPr>
            <a:lstStyle/>
            <a:p>
              <a:r>
                <a:rPr lang="en-US" sz="2800" dirty="0" smtClean="0"/>
                <a:t>Intermediary hardware &amp; software.</a:t>
              </a:r>
            </a:p>
            <a:p>
              <a:endParaRPr lang="en-US" sz="2800" dirty="0"/>
            </a:p>
          </p:txBody>
        </p:sp>
        <p:pic>
          <p:nvPicPr>
            <p:cNvPr id="1038" name="Picture 14" descr="C:\Users\markoe\Desktop\Workshop Films Presentation\smaller\JPEG\ospreyvideocapturec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51" y="4770438"/>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markoe\Desktop\Workshop Films Presentation\smaller\JPEG\elga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7551" y="4770438"/>
              <a:ext cx="2082800" cy="16745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0" y="7936"/>
            <a:ext cx="9144000" cy="6850064"/>
            <a:chOff x="0" y="7936"/>
            <a:chExt cx="9144000" cy="6850064"/>
          </a:xfrm>
        </p:grpSpPr>
        <p:pic>
          <p:nvPicPr>
            <p:cNvPr id="24" name="Picture 19"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4267200" y="457200"/>
            <a:ext cx="3980649" cy="4524315"/>
          </a:xfrm>
          <a:prstGeom prst="rect">
            <a:avLst/>
          </a:prstGeom>
          <a:noFill/>
        </p:spPr>
        <p:txBody>
          <a:bodyPr wrap="square" rtlCol="0">
            <a:spAutoFit/>
          </a:bodyPr>
          <a:lstStyle/>
          <a:p>
            <a:r>
              <a:rPr lang="en-US" dirty="0" smtClean="0"/>
              <a:t>Three roles for intermediary software / hardware:</a:t>
            </a:r>
          </a:p>
          <a:p>
            <a:endParaRPr lang="en-US" dirty="0"/>
          </a:p>
          <a:p>
            <a:pPr marL="234950" indent="-234950"/>
            <a:r>
              <a:rPr lang="en-US" dirty="0" smtClean="0"/>
              <a:t>1.  A recorder and connector, to get the image from the playback equipment and recorded in your computer .  </a:t>
            </a:r>
          </a:p>
          <a:p>
            <a:pPr marL="234950" indent="-234950"/>
            <a:endParaRPr lang="en-US" dirty="0"/>
          </a:p>
          <a:p>
            <a:pPr marL="234950" indent="-234950">
              <a:buAutoNum type="arabicPeriod" startAt="2"/>
            </a:pPr>
            <a:r>
              <a:rPr lang="en-US" dirty="0" smtClean="0"/>
              <a:t>Software to manage the digitization of the video/film.</a:t>
            </a:r>
          </a:p>
          <a:p>
            <a:pPr marL="234950" indent="-234950">
              <a:buAutoNum type="arabicPeriod" startAt="2"/>
            </a:pPr>
            <a:endParaRPr lang="en-US" dirty="0"/>
          </a:p>
          <a:p>
            <a:pPr marL="234950" indent="-234950">
              <a:buAutoNum type="arabicPeriod" startAt="2"/>
            </a:pPr>
            <a:r>
              <a:rPr lang="en-US" dirty="0" smtClean="0"/>
              <a:t>Software to edit and/or convert formats of the original film.</a:t>
            </a:r>
          </a:p>
          <a:p>
            <a:pPr marL="234950" indent="-234950">
              <a:buAutoNum type="arabicPeriod" startAt="2"/>
            </a:pPr>
            <a:endParaRPr lang="en-US" dirty="0" smtClean="0"/>
          </a:p>
          <a:p>
            <a:pPr marL="234950" indent="-234950">
              <a:buAutoNum type="arabicPeriod" startAt="2"/>
            </a:pPr>
            <a:endParaRPr lang="en-US" dirty="0"/>
          </a:p>
          <a:p>
            <a:r>
              <a:rPr lang="en-US" dirty="0" smtClean="0"/>
              <a:t>Usually, 1 &amp; 2 will come together.  </a:t>
            </a:r>
          </a:p>
          <a:p>
            <a:r>
              <a:rPr lang="en-US" dirty="0" smtClean="0"/>
              <a:t>Sometimes 2 &amp; 3 will come together.</a:t>
            </a:r>
            <a:endParaRPr lang="en-US" dirty="0"/>
          </a:p>
        </p:txBody>
      </p:sp>
    </p:spTree>
    <p:extLst>
      <p:ext uri="{BB962C8B-B14F-4D97-AF65-F5344CB8AC3E}">
        <p14:creationId xmlns:p14="http://schemas.microsoft.com/office/powerpoint/2010/main" val="4126595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Users\markoe\Desktop\Workshop Films Presentation\smaller\JPEG\ospreyvideocapturec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339" y="1371600"/>
            <a:ext cx="7886259" cy="1692771"/>
          </a:xfrm>
          <a:prstGeom prst="rect">
            <a:avLst/>
          </a:prstGeom>
          <a:noFill/>
        </p:spPr>
        <p:txBody>
          <a:bodyPr wrap="square" rtlCol="0">
            <a:spAutoFit/>
          </a:bodyPr>
          <a:lstStyle/>
          <a:p>
            <a:r>
              <a:rPr lang="en-US" sz="2800" dirty="0" smtClean="0"/>
              <a:t>“Video Capture card”</a:t>
            </a:r>
          </a:p>
          <a:p>
            <a:r>
              <a:rPr lang="en-US" sz="2000" dirty="0" smtClean="0"/>
              <a:t>              (NOT “Video Card” and NOT “Game Capture Card”)</a:t>
            </a:r>
          </a:p>
          <a:p>
            <a:endParaRPr lang="en-US" sz="2800" dirty="0" smtClean="0"/>
          </a:p>
          <a:p>
            <a:endParaRPr lang="en-US" sz="2800" dirty="0"/>
          </a:p>
        </p:txBody>
      </p:sp>
      <p:grpSp>
        <p:nvGrpSpPr>
          <p:cNvPr id="7" name="Group 6"/>
          <p:cNvGrpSpPr/>
          <p:nvPr/>
        </p:nvGrpSpPr>
        <p:grpSpPr>
          <a:xfrm>
            <a:off x="0" y="7936"/>
            <a:ext cx="9144000" cy="6850064"/>
            <a:chOff x="0" y="7936"/>
            <a:chExt cx="9144000" cy="6850064"/>
          </a:xfrm>
        </p:grpSpPr>
        <p:pic>
          <p:nvPicPr>
            <p:cNvPr id="9" name="Picture 19" descr="C:\Users\markoe\Desktop\11954319581373900289bugmenot_Movie_tape.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markoe\Desktop\11954319581373900289bugmenot_Movie_tape.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1166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descr="C:\Users\markoe\Desktop\Workshop Films Presentation\smaller\JPEG\elga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95296"/>
            <a:ext cx="5410200" cy="434965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7936"/>
            <a:ext cx="9144000" cy="6850064"/>
            <a:chOff x="0" y="7936"/>
            <a:chExt cx="9144000" cy="6850064"/>
          </a:xfrm>
        </p:grpSpPr>
        <p:pic>
          <p:nvPicPr>
            <p:cNvPr id="10" name="Picture 19" descr="C:\Users\markoe\Desktop\11954319581373900289bugmenot_Movie_tape.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markoe\Desktop\11954319581373900289bugmenot_Movie_tape.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674785" y="228600"/>
            <a:ext cx="7886259" cy="3108543"/>
          </a:xfrm>
          <a:prstGeom prst="rect">
            <a:avLst/>
          </a:prstGeom>
          <a:noFill/>
        </p:spPr>
        <p:txBody>
          <a:bodyPr wrap="square" rtlCol="0">
            <a:spAutoFit/>
          </a:bodyPr>
          <a:lstStyle/>
          <a:p>
            <a:endParaRPr lang="en-US" sz="2800" dirty="0"/>
          </a:p>
          <a:p>
            <a:r>
              <a:rPr lang="en-US" sz="2800" dirty="0" smtClean="0"/>
              <a:t>	Digitizes at 640 x (360 or 480)</a:t>
            </a:r>
          </a:p>
          <a:p>
            <a:endParaRPr lang="en-US" sz="2800" dirty="0"/>
          </a:p>
          <a:p>
            <a:r>
              <a:rPr lang="en-US" sz="2800" dirty="0" smtClean="0"/>
              <a:t>	Exactly meets minimum archival standards </a:t>
            </a:r>
          </a:p>
          <a:p>
            <a:r>
              <a:rPr lang="en-US" sz="2800" dirty="0"/>
              <a:t>	</a:t>
            </a:r>
            <a:r>
              <a:rPr lang="en-US" sz="2800" dirty="0" smtClean="0"/>
              <a:t>	= a decent starter option</a:t>
            </a:r>
          </a:p>
          <a:p>
            <a:endParaRPr lang="en-US" sz="2800" dirty="0" smtClean="0"/>
          </a:p>
          <a:p>
            <a:endParaRPr lang="en-US" sz="2800" dirty="0"/>
          </a:p>
        </p:txBody>
      </p:sp>
      <p:sp>
        <p:nvSpPr>
          <p:cNvPr id="12" name="TextBox 11"/>
          <p:cNvSpPr txBox="1"/>
          <p:nvPr/>
        </p:nvSpPr>
        <p:spPr>
          <a:xfrm>
            <a:off x="4876800" y="5715000"/>
            <a:ext cx="4762060" cy="954107"/>
          </a:xfrm>
          <a:prstGeom prst="rect">
            <a:avLst/>
          </a:prstGeom>
          <a:noFill/>
        </p:spPr>
        <p:txBody>
          <a:bodyPr wrap="square" rtlCol="0">
            <a:spAutoFit/>
          </a:bodyPr>
          <a:lstStyle/>
          <a:p>
            <a:r>
              <a:rPr lang="en-US" sz="2800" dirty="0" smtClean="0"/>
              <a:t>About $80.</a:t>
            </a:r>
          </a:p>
          <a:p>
            <a:endParaRPr lang="en-US" sz="2800" dirty="0"/>
          </a:p>
        </p:txBody>
      </p:sp>
      <p:sp>
        <p:nvSpPr>
          <p:cNvPr id="13" name="TextBox 12"/>
          <p:cNvSpPr txBox="1"/>
          <p:nvPr/>
        </p:nvSpPr>
        <p:spPr>
          <a:xfrm>
            <a:off x="457200" y="0"/>
            <a:ext cx="7886259" cy="954107"/>
          </a:xfrm>
          <a:prstGeom prst="rect">
            <a:avLst/>
          </a:prstGeom>
          <a:noFill/>
        </p:spPr>
        <p:txBody>
          <a:bodyPr wrap="square" rtlCol="0">
            <a:spAutoFit/>
          </a:bodyPr>
          <a:lstStyle/>
          <a:p>
            <a:r>
              <a:rPr lang="en-US" sz="2800" dirty="0" smtClean="0"/>
              <a:t>Starter level (?)…</a:t>
            </a:r>
          </a:p>
          <a:p>
            <a:endParaRPr lang="en-US" sz="2800" dirty="0"/>
          </a:p>
        </p:txBody>
      </p:sp>
    </p:spTree>
    <p:extLst>
      <p:ext uri="{BB962C8B-B14F-4D97-AF65-F5344CB8AC3E}">
        <p14:creationId xmlns:p14="http://schemas.microsoft.com/office/powerpoint/2010/main" val="1579042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2757"/>
            <a:ext cx="3810000" cy="707886"/>
          </a:xfrm>
          <a:prstGeom prst="rect">
            <a:avLst/>
          </a:prstGeom>
          <a:noFill/>
        </p:spPr>
        <p:txBody>
          <a:bodyPr wrap="square" rtlCol="0">
            <a:spAutoFit/>
          </a:bodyPr>
          <a:lstStyle/>
          <a:p>
            <a:r>
              <a:rPr lang="en-US" sz="4000" b="1" dirty="0" smtClean="0"/>
              <a:t>Software I</a:t>
            </a:r>
            <a:endParaRPr lang="en-US" sz="4000" b="1" dirty="0"/>
          </a:p>
        </p:txBody>
      </p:sp>
      <p:pic>
        <p:nvPicPr>
          <p:cNvPr id="2052" name="Picture 4" descr="C:\Users\markoe\Desktop\Films presentation - NWA\virtualdub - sni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7937"/>
            <a:ext cx="4799483" cy="37121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1148" y="1126089"/>
            <a:ext cx="3328851" cy="707886"/>
          </a:xfrm>
          <a:prstGeom prst="rect">
            <a:avLst/>
          </a:prstGeom>
          <a:noFill/>
        </p:spPr>
        <p:txBody>
          <a:bodyPr wrap="square" rtlCol="0">
            <a:spAutoFit/>
          </a:bodyPr>
          <a:lstStyle/>
          <a:p>
            <a:r>
              <a:rPr lang="en-US" sz="2000" dirty="0" smtClean="0"/>
              <a:t>Something to capture your video.</a:t>
            </a:r>
            <a:endParaRPr lang="en-US" sz="2000" dirty="0"/>
          </a:p>
        </p:txBody>
      </p:sp>
      <p:sp>
        <p:nvSpPr>
          <p:cNvPr id="4" name="TextBox 3"/>
          <p:cNvSpPr txBox="1"/>
          <p:nvPr/>
        </p:nvSpPr>
        <p:spPr>
          <a:xfrm>
            <a:off x="481147" y="2151017"/>
            <a:ext cx="3328851" cy="1015663"/>
          </a:xfrm>
          <a:prstGeom prst="rect">
            <a:avLst/>
          </a:prstGeom>
          <a:noFill/>
        </p:spPr>
        <p:txBody>
          <a:bodyPr wrap="square" rtlCol="0">
            <a:spAutoFit/>
          </a:bodyPr>
          <a:lstStyle/>
          <a:p>
            <a:r>
              <a:rPr lang="en-US" sz="2000" dirty="0" smtClean="0"/>
              <a:t>WSU Libraries use </a:t>
            </a:r>
            <a:r>
              <a:rPr lang="en-US" sz="2000" dirty="0" err="1" smtClean="0"/>
              <a:t>VirtualDub</a:t>
            </a:r>
            <a:r>
              <a:rPr lang="en-US" sz="2000" dirty="0" smtClean="0"/>
              <a:t> </a:t>
            </a:r>
            <a:r>
              <a:rPr lang="en-US" sz="2000" smtClean="0"/>
              <a:t>or Media Express</a:t>
            </a:r>
            <a:r>
              <a:rPr lang="en-US" sz="2000" dirty="0" smtClean="0"/>
              <a:t>; there are many others.</a:t>
            </a:r>
            <a:endParaRPr lang="en-US" sz="2000" dirty="0"/>
          </a:p>
        </p:txBody>
      </p:sp>
      <p:sp>
        <p:nvSpPr>
          <p:cNvPr id="6" name="TextBox 5"/>
          <p:cNvSpPr txBox="1"/>
          <p:nvPr/>
        </p:nvSpPr>
        <p:spPr>
          <a:xfrm>
            <a:off x="6477000" y="4194422"/>
            <a:ext cx="2172259" cy="1938992"/>
          </a:xfrm>
          <a:prstGeom prst="rect">
            <a:avLst/>
          </a:prstGeom>
          <a:noFill/>
        </p:spPr>
        <p:txBody>
          <a:bodyPr wrap="square" rtlCol="0">
            <a:spAutoFit/>
          </a:bodyPr>
          <a:lstStyle/>
          <a:p>
            <a:r>
              <a:rPr lang="en-US" sz="2000" dirty="0" smtClean="0"/>
              <a:t>There are many out there.  Your  video capture card will almost certainly come with one.</a:t>
            </a:r>
            <a:endParaRPr lang="en-US" sz="2000" dirty="0"/>
          </a:p>
        </p:txBody>
      </p:sp>
      <p:grpSp>
        <p:nvGrpSpPr>
          <p:cNvPr id="7" name="Group 6"/>
          <p:cNvGrpSpPr/>
          <p:nvPr/>
        </p:nvGrpSpPr>
        <p:grpSpPr>
          <a:xfrm>
            <a:off x="0" y="7936"/>
            <a:ext cx="9144000" cy="6850064"/>
            <a:chOff x="0" y="7936"/>
            <a:chExt cx="9144000" cy="6850064"/>
          </a:xfrm>
        </p:grpSpPr>
        <p:pic>
          <p:nvPicPr>
            <p:cNvPr id="8" name="Picture 19"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C:\Users\markoe\Desktop\MediaExpres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096" y="3344569"/>
            <a:ext cx="5821917" cy="363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762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228" y="152400"/>
            <a:ext cx="3810000" cy="707886"/>
          </a:xfrm>
          <a:prstGeom prst="rect">
            <a:avLst/>
          </a:prstGeom>
          <a:noFill/>
        </p:spPr>
        <p:txBody>
          <a:bodyPr wrap="square" rtlCol="0">
            <a:spAutoFit/>
          </a:bodyPr>
          <a:lstStyle/>
          <a:p>
            <a:r>
              <a:rPr lang="en-US" sz="4000" b="1" dirty="0" smtClean="0"/>
              <a:t>Software II</a:t>
            </a:r>
            <a:endParaRPr lang="en-US" sz="4000" b="1" dirty="0"/>
          </a:p>
        </p:txBody>
      </p:sp>
      <p:pic>
        <p:nvPicPr>
          <p:cNvPr id="2051" name="Picture 3" descr="C:\Users\markoe\Desktop\Films presentation - NWA\premiere elements sni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2584" y="30480"/>
            <a:ext cx="5447387" cy="3402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2366" y="1524000"/>
            <a:ext cx="2701834" cy="1323439"/>
          </a:xfrm>
          <a:prstGeom prst="rect">
            <a:avLst/>
          </a:prstGeom>
          <a:noFill/>
        </p:spPr>
        <p:txBody>
          <a:bodyPr wrap="square" rtlCol="0">
            <a:spAutoFit/>
          </a:bodyPr>
          <a:lstStyle/>
          <a:p>
            <a:r>
              <a:rPr lang="en-US" sz="2000" dirty="0" smtClean="0"/>
              <a:t>Something to edit your video, and probably something to convert your video’s file format.</a:t>
            </a:r>
            <a:endParaRPr lang="en-US" sz="2000" dirty="0"/>
          </a:p>
        </p:txBody>
      </p:sp>
      <p:grpSp>
        <p:nvGrpSpPr>
          <p:cNvPr id="8" name="Group 7"/>
          <p:cNvGrpSpPr/>
          <p:nvPr/>
        </p:nvGrpSpPr>
        <p:grpSpPr>
          <a:xfrm>
            <a:off x="0" y="7936"/>
            <a:ext cx="9144000" cy="6850064"/>
            <a:chOff x="0" y="7936"/>
            <a:chExt cx="9144000" cy="6850064"/>
          </a:xfrm>
        </p:grpSpPr>
        <p:pic>
          <p:nvPicPr>
            <p:cNvPr id="9" name="Picture 19"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6"/>
              <a:ext cx="321097" cy="68500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markoe\Desktop\11954319581373900289bugmenot_Movie_tape.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903" y="7937"/>
              <a:ext cx="321097" cy="685006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Users\markoe\Desktop\PremiereProC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366" y="3432967"/>
            <a:ext cx="5806440" cy="36290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86782" y="4038600"/>
            <a:ext cx="2233189" cy="2246769"/>
          </a:xfrm>
          <a:prstGeom prst="rect">
            <a:avLst/>
          </a:prstGeom>
          <a:noFill/>
        </p:spPr>
        <p:txBody>
          <a:bodyPr wrap="square" rtlCol="0">
            <a:spAutoFit/>
          </a:bodyPr>
          <a:lstStyle/>
          <a:p>
            <a:r>
              <a:rPr lang="en-US" sz="2000" dirty="0" smtClean="0"/>
              <a:t>If possible, find one piece of software which will do all the edits you need, and the file conversions you’ll need.</a:t>
            </a:r>
            <a:endParaRPr lang="en-US" sz="2000" dirty="0"/>
          </a:p>
        </p:txBody>
      </p:sp>
    </p:spTree>
    <p:extLst>
      <p:ext uri="{BB962C8B-B14F-4D97-AF65-F5344CB8AC3E}">
        <p14:creationId xmlns:p14="http://schemas.microsoft.com/office/powerpoint/2010/main" val="65826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757</Words>
  <Application>Microsoft Office PowerPoint</Application>
  <PresentationFormat>On-screen Show (4:3)</PresentationFormat>
  <Paragraphs>100</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Office Theme</vt:lpstr>
      <vt:lpstr>Video Digitization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O'English, Mark</dc:creator>
  <cp:lastModifiedBy>Norton-Wisla, Lotus K</cp:lastModifiedBy>
  <cp:revision>21</cp:revision>
  <cp:lastPrinted>2015-10-21T08:38:31Z</cp:lastPrinted>
  <dcterms:created xsi:type="dcterms:W3CDTF">2015-10-13T05:02:28Z</dcterms:created>
  <dcterms:modified xsi:type="dcterms:W3CDTF">2017-09-22T16:55:43Z</dcterms:modified>
</cp:coreProperties>
</file>