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aleway"/>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regular.fntdata"/><Relationship Id="rId25" Type="http://schemas.openxmlformats.org/officeDocument/2006/relationships/slide" Target="slides/slide19.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5.xml"/><Relationship Id="rId33" Type="http://schemas.openxmlformats.org/officeDocument/2006/relationships/font" Target="fonts/Lato-boldItalic.fntdata"/><Relationship Id="rId10" Type="http://schemas.openxmlformats.org/officeDocument/2006/relationships/slide" Target="slides/slide4.xml"/><Relationship Id="rId32" Type="http://schemas.openxmlformats.org/officeDocument/2006/relationships/font" Target="fonts/La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nc-nd/2.0/" TargetMode="External"/><Relationship Id="rId3" Type="http://schemas.openxmlformats.org/officeDocument/2006/relationships/hyperlink" Target="https://creativecommons.org/licenses/by/2.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3.0" TargetMode="External"/><Relationship Id="rId3" Type="http://schemas.openxmlformats.org/officeDocument/2006/relationships/hyperlink" Target="https://upload.wikimedia.org/wikipedia/commons/1/16/Minidisc_disassembled.jpg" TargetMode="External"/><Relationship Id="rId4" Type="http://schemas.openxmlformats.org/officeDocument/2006/relationships/hyperlink" Target="https://creativecommons.org/licenses/by-sa/4.0" TargetMode="External"/><Relationship Id="rId5" Type="http://schemas.openxmlformats.org/officeDocument/2006/relationships/hyperlink" Target="https://commons.wikimedia.org/wiki/File:Minidisc_MD_data_(front).jp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n:Creative_Commons" TargetMode="External"/><Relationship Id="rId3" Type="http://schemas.openxmlformats.org/officeDocument/2006/relationships/hyperlink" Target="https://creativecommons.org/licenses/by-sa/3.0/deed.en" TargetMode="External"/><Relationship Id="rId4" Type="http://schemas.openxmlformats.org/officeDocument/2006/relationships/hyperlink" Target="https://commons.wikimedia.org/wiki/File:Maxell_CD-R_700MB_40x_20040321.jp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sap.library.illinois.edu/collection-id-guid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nc-sa/2.0/" TargetMode="External"/><Relationship Id="rId3" Type="http://schemas.openxmlformats.org/officeDocument/2006/relationships/hyperlink" Target="https://creativecommons.org/licenses/by-nc-sa/2.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3.0" TargetMode="External"/><Relationship Id="rId3" Type="http://schemas.openxmlformats.org/officeDocument/2006/relationships/hyperlink" Target="https://commons.wikimedia.org/wiki/File:Magnetic-tape-acetate-vs-polyester-backing.j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reativecommons.org/licenses/by-sa/3.0/" TargetMode="External"/><Relationship Id="rId3" Type="http://schemas.openxmlformats.org/officeDocument/2006/relationships/hyperlink" Target="https://commons.wikimedia.org/wiki/File:Vinyl_record_LP_10inch.JPG" TargetMode="External"/><Relationship Id="rId4" Type="http://schemas.openxmlformats.org/officeDocument/2006/relationships/hyperlink" Target="http://www.cuttingarchives.co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a5fe2e065_2_93:notes"/>
          <p:cNvSpPr/>
          <p:nvPr>
            <p:ph idx="2" type="sldImg"/>
          </p:nvPr>
        </p:nvSpPr>
        <p:spPr>
          <a:xfrm>
            <a:off x="381174" y="685800"/>
            <a:ext cx="6096347"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a5fe2e065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These slides provide a quick overview of Audio Formats, and some basic information about how to care for them.</a:t>
            </a:r>
            <a:endParaRPr>
              <a:solidFill>
                <a:srgbClr val="262626"/>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03a14c64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03a14c64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333333"/>
              </a:buClr>
              <a:buSzPts val="1100"/>
              <a:buChar char="●"/>
            </a:pPr>
            <a:r>
              <a:rPr lang="en">
                <a:solidFill>
                  <a:srgbClr val="333333"/>
                </a:solidFill>
                <a:highlight>
                  <a:schemeClr val="lt1"/>
                </a:highlight>
              </a:rPr>
              <a:t>Left are some Cracked and fragmented cylinders. This is a very common sight with wax cylinders.</a:t>
            </a:r>
            <a:endParaRPr>
              <a:solidFill>
                <a:srgbClr val="333333"/>
              </a:solidFill>
              <a:highlight>
                <a:schemeClr val="lt1"/>
              </a:highlight>
            </a:endParaRPr>
          </a:p>
          <a:p>
            <a:pPr indent="-298450" lvl="0" marL="457200" rtl="0" algn="l">
              <a:spcBef>
                <a:spcPts val="0"/>
              </a:spcBef>
              <a:spcAft>
                <a:spcPts val="0"/>
              </a:spcAft>
              <a:buClr>
                <a:srgbClr val="333333"/>
              </a:buClr>
              <a:buSzPts val="1100"/>
              <a:buChar char="●"/>
            </a:pPr>
            <a:r>
              <a:rPr lang="en">
                <a:solidFill>
                  <a:srgbClr val="333333"/>
                </a:solidFill>
                <a:highlight>
                  <a:schemeClr val="lt1"/>
                </a:highlight>
              </a:rPr>
              <a:t>IRENE is a technology used to digitize recordings made on wax cylinders.</a:t>
            </a:r>
            <a:endParaRPr>
              <a:solidFill>
                <a:srgbClr val="333333"/>
              </a:solidFill>
              <a:highlight>
                <a:schemeClr val="lt1"/>
              </a:highlight>
            </a:endParaRPr>
          </a:p>
          <a:p>
            <a:pPr indent="-298450" lvl="0" marL="457200" rtl="0" algn="l">
              <a:spcBef>
                <a:spcPts val="0"/>
              </a:spcBef>
              <a:spcAft>
                <a:spcPts val="0"/>
              </a:spcAft>
              <a:buSzPts val="1100"/>
              <a:buChar char="●"/>
            </a:pPr>
            <a:r>
              <a:rPr lang="en">
                <a:solidFill>
                  <a:srgbClr val="333333"/>
                </a:solidFill>
                <a:highlight>
                  <a:schemeClr val="lt1"/>
                </a:highlight>
              </a:rPr>
              <a:t>Image by Flickr user Photo Phiend, available under a Creative Commons Attribution-NonCommercial-NoDerivs license (</a:t>
            </a:r>
            <a:r>
              <a:rPr lang="en" u="sng">
                <a:solidFill>
                  <a:srgbClr val="4B94B3"/>
                </a:solidFill>
                <a:highlight>
                  <a:schemeClr val="lt1"/>
                </a:highlight>
                <a:hlinkClick r:id="rId2">
                  <a:extLst>
                    <a:ext uri="{A12FA001-AC4F-418D-AE19-62706E023703}">
                      <ahyp:hlinkClr val="tx"/>
                    </a:ext>
                  </a:extLst>
                </a:hlinkClick>
              </a:rPr>
              <a:t>CC BY-NC-ND 2.0</a:t>
            </a:r>
            <a:r>
              <a:rPr lang="en">
                <a:solidFill>
                  <a:srgbClr val="333333"/>
                </a:solidFill>
                <a:highlight>
                  <a:schemeClr val="lt1"/>
                </a:highlight>
              </a:rPr>
              <a:t>). Courtesy of Library of Congress Preservation division.</a:t>
            </a:r>
            <a:endParaRPr>
              <a:solidFill>
                <a:srgbClr val="333333"/>
              </a:solidFill>
              <a:highlight>
                <a:schemeClr val="lt1"/>
              </a:highlight>
            </a:endParaRPr>
          </a:p>
          <a:p>
            <a:pPr indent="-298450" lvl="0" marL="457200" rtl="0" algn="l">
              <a:spcBef>
                <a:spcPts val="0"/>
              </a:spcBef>
              <a:spcAft>
                <a:spcPts val="0"/>
              </a:spcAft>
              <a:buSzPts val="1100"/>
              <a:buChar char="●"/>
            </a:pPr>
            <a:r>
              <a:rPr lang="en">
                <a:solidFill>
                  <a:srgbClr val="333333"/>
                </a:solidFill>
                <a:highlight>
                  <a:schemeClr val="lt1"/>
                </a:highlight>
              </a:rPr>
              <a:t>And on the right, and intact Wax cylinder with original box. Image by Flickr user Marcin Wichary, available under a Creative Commons Attribution license (</a:t>
            </a:r>
            <a:r>
              <a:rPr lang="en" u="sng">
                <a:solidFill>
                  <a:srgbClr val="4B94B3"/>
                </a:solidFill>
                <a:highlight>
                  <a:schemeClr val="lt1"/>
                </a:highlight>
                <a:hlinkClick r:id="rId3">
                  <a:extLst>
                    <a:ext uri="{A12FA001-AC4F-418D-AE19-62706E023703}">
                      <ahyp:hlinkClr val="tx"/>
                    </a:ext>
                  </a:extLst>
                </a:hlinkClick>
              </a:rPr>
              <a:t>CC BY 2.0</a:t>
            </a:r>
            <a:r>
              <a:rPr lang="en">
                <a:solidFill>
                  <a:srgbClr val="333333"/>
                </a:solidFill>
                <a:highlight>
                  <a:schemeClr val="lt1"/>
                </a:highlight>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03a14c64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03a14c64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Unfortunately, grooved media is a lot more fragile than magnetic media.</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Wax cylinders and most record types are prone to cracking or shattering.</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Vinyl and shellac records in particular are at risk of delaminating and separating.</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Also, since grooved media are played by basically dragging a needle through the grooves, they wear out with use.</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In general, keep everything cool, and be careful with handling and storage.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03a14c64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03a14c64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 more recent format in the last several decades is optical media, specific to audio are minidiscs and CDs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03a14c64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03a14c64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These are some shots of a minidisc.</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These really did not last long (1990s-2000s). They were popular in Japan, and some use in the United States.</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Digitize as soon as possible, outsourcing may be recalled.</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Jurireal / CC BY-SA (</a:t>
            </a:r>
            <a:r>
              <a:rPr lang="en" u="sng">
                <a:solidFill>
                  <a:schemeClr val="hlink"/>
                </a:solidFill>
                <a:hlinkClick r:id="rId2"/>
              </a:rPr>
              <a:t>https://creativecommons.org/licenses/by-sa/3.0</a:t>
            </a:r>
            <a:r>
              <a:rPr lang="en">
                <a:solidFill>
                  <a:srgbClr val="262626"/>
                </a:solidFill>
              </a:rPr>
              <a:t>) </a:t>
            </a:r>
            <a:r>
              <a:rPr lang="en" u="sng">
                <a:solidFill>
                  <a:schemeClr val="hlink"/>
                </a:solidFill>
                <a:hlinkClick r:id="rId3"/>
              </a:rPr>
              <a:t>https://upload.wikimedia.org/wikipedia/commons/1/16/Minidisc_disassembled.jpg</a:t>
            </a:r>
            <a:r>
              <a:rPr lang="en">
                <a:solidFill>
                  <a:srgbClr val="262626"/>
                </a:solidFill>
              </a:rPr>
              <a:t>. </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Esteban García González / CC BY-SA (</a:t>
            </a:r>
            <a:r>
              <a:rPr lang="en" u="sng">
                <a:solidFill>
                  <a:schemeClr val="hlink"/>
                </a:solidFill>
                <a:hlinkClick r:id="rId4"/>
              </a:rPr>
              <a:t>https://creativecommons.org/licenses/by-sa/4.0</a:t>
            </a:r>
            <a:r>
              <a:rPr lang="en">
                <a:solidFill>
                  <a:srgbClr val="262626"/>
                </a:solidFill>
              </a:rPr>
              <a:t>) </a:t>
            </a:r>
            <a:r>
              <a:rPr lang="en" u="sng">
                <a:solidFill>
                  <a:schemeClr val="hlink"/>
                </a:solidFill>
                <a:hlinkClick r:id="rId5"/>
              </a:rPr>
              <a:t>https://commons.wikimedia.org/wiki/File:Minidisc_MD_data_(front).jpg</a:t>
            </a:r>
            <a:r>
              <a:rPr lang="en">
                <a:solidFill>
                  <a:srgbClr val="262626"/>
                </a:solidFill>
              </a:rPr>
              <a:t>. </a:t>
            </a:r>
            <a:endParaRPr>
              <a:solidFill>
                <a:srgbClr val="262626"/>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03a14c64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03a14c64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The CD, the compact disc.</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Light, kind of portable, cheap, generally played nice with computers and replaced the venerable mixtape.</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They’re composed of layers of plastic and foil, and read by a laser.</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Get files </a:t>
            </a:r>
            <a:r>
              <a:rPr lang="en">
                <a:solidFill>
                  <a:srgbClr val="262626"/>
                </a:solidFill>
              </a:rPr>
              <a:t>transferred</a:t>
            </a:r>
            <a:r>
              <a:rPr lang="en">
                <a:solidFill>
                  <a:srgbClr val="262626"/>
                </a:solidFill>
              </a:rPr>
              <a:t> off of CDs, as soon as possible, no digitization needed but digital organization is key.</a:t>
            </a:r>
            <a:endParaRPr>
              <a:solidFill>
                <a:srgbClr val="262626"/>
              </a:solidFill>
            </a:endParaRPr>
          </a:p>
          <a:p>
            <a:pPr indent="0" lvl="0" marL="457200" rtl="0" algn="l">
              <a:spcBef>
                <a:spcPts val="0"/>
              </a:spcBef>
              <a:spcAft>
                <a:spcPts val="0"/>
              </a:spcAft>
              <a:buNone/>
            </a:pPr>
            <a:r>
              <a:t/>
            </a:r>
            <a:endParaRPr sz="1050"/>
          </a:p>
          <a:p>
            <a:pPr indent="-298450" lvl="0" marL="457200" rtl="0" algn="l">
              <a:spcBef>
                <a:spcPts val="0"/>
              </a:spcBef>
              <a:spcAft>
                <a:spcPts val="0"/>
              </a:spcAft>
              <a:buSzPts val="1100"/>
              <a:buChar char="●"/>
            </a:pPr>
            <a:r>
              <a:rPr lang="en" sz="1050"/>
              <a:t>CD image by Mormegil ( </a:t>
            </a:r>
            <a:r>
              <a:rPr lang="en" sz="1050">
                <a:uFill>
                  <a:noFill/>
                </a:uFill>
                <a:hlinkClick r:id="rId2"/>
              </a:rPr>
              <a:t>Creative Commons</a:t>
            </a:r>
            <a:r>
              <a:rPr lang="en" sz="1050"/>
              <a:t> </a:t>
            </a:r>
            <a:r>
              <a:rPr lang="en" sz="1050">
                <a:uFill>
                  <a:noFill/>
                </a:uFill>
                <a:hlinkClick r:id="rId3"/>
              </a:rPr>
              <a:t>Attribution-Share Alike 3.0 Unported</a:t>
            </a:r>
            <a:r>
              <a:rPr lang="en"/>
              <a:t>) </a:t>
            </a:r>
            <a:r>
              <a:rPr lang="en" u="sng">
                <a:solidFill>
                  <a:srgbClr val="0000FF"/>
                </a:solidFill>
                <a:hlinkClick r:id="rId4">
                  <a:extLst>
                    <a:ext uri="{A12FA001-AC4F-418D-AE19-62706E023703}">
                      <ahyp:hlinkClr val="tx"/>
                    </a:ext>
                  </a:extLst>
                </a:hlinkClick>
              </a:rPr>
              <a:t>https://commons.wikimedia.org/wiki/File:Maxell_CD-R_700MB_40x_20040321.jpg</a:t>
            </a:r>
            <a:r>
              <a:rPr lang="en">
                <a:solidFill>
                  <a:srgbClr val="0000FF"/>
                </a:solidFill>
              </a:rPr>
              <a:t>.</a:t>
            </a:r>
            <a:endParaRPr>
              <a:solidFill>
                <a:srgbClr val="0000FF"/>
              </a:solidFill>
            </a:endParaRPr>
          </a:p>
          <a:p>
            <a:pPr indent="0" lvl="0" marL="0" rtl="0" algn="l">
              <a:spcBef>
                <a:spcPts val="0"/>
              </a:spcBef>
              <a:spcAft>
                <a:spcPts val="0"/>
              </a:spcAft>
              <a:buNone/>
            </a:pPr>
            <a:r>
              <a:t/>
            </a:r>
            <a:endParaRPr>
              <a:solidFill>
                <a:srgbClr val="262626"/>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03a14c64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03a14c64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Even though there are in theory golden DVDs that were marketed as lasting thousands of years, optical media are</a:t>
            </a:r>
            <a:r>
              <a:rPr b="1" lang="en">
                <a:solidFill>
                  <a:srgbClr val="262626"/>
                </a:solidFill>
              </a:rPr>
              <a:t> volatile.</a:t>
            </a:r>
            <a:r>
              <a:rPr lang="en">
                <a:solidFill>
                  <a:srgbClr val="262626"/>
                </a:solidFill>
              </a:rPr>
              <a:t> They don’t last and they are prone to spontaneously degrading or losing data.</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Pretty standard preservation concerns…. but I say since it’s a digital media and is pretty easy to copy from a disc, get your content off these as soon as you can. They do not last as long as analog media.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03a14c64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03a14c64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This is kind of a catch-all summary of the preservation needs for analog audio media. </a:t>
            </a:r>
            <a:endParaRPr>
              <a:solidFill>
                <a:srgbClr val="262626"/>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03a14c64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03a14c64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Some of these resources may be helpful in your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a5fe2e065_2_429:notes"/>
          <p:cNvSpPr/>
          <p:nvPr>
            <p:ph idx="2" type="sldImg"/>
          </p:nvPr>
        </p:nvSpPr>
        <p:spPr>
          <a:xfrm>
            <a:off x="381174" y="685800"/>
            <a:ext cx="6096347"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a5fe2e065_2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d3b08d0c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d3b08d0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a5fe2e065_2_114:notes"/>
          <p:cNvSpPr/>
          <p:nvPr>
            <p:ph idx="2" type="sldImg"/>
          </p:nvPr>
        </p:nvSpPr>
        <p:spPr>
          <a:xfrm>
            <a:off x="381174" y="685800"/>
            <a:ext cx="6096347"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a5fe2e065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For audio formats, there are four main formats, Magnetic, Grooved, Optical, and Digital.</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They each have their own unique care requirements.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03a14c6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03a14c6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First, Magnetic Media.</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Most common is your regular old cassette tape. But there are also older formats like open reel and wire recordings.</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Except for wire recordings, these are all composed of some kind of tough base tape, and then metal flakes or particles adhered to the base.</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Those metal flakes are magnetized and that is what captures the recording.</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In the case of wire, the entire wire is magnetized.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03a14c64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03a14c64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Here we have and Open Reel, or Reel-to-Reel recording on the left, </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And a Cassette tape on the right.</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In principle they are very similar.</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The open reel is just bigger and open, so it’s more delicate.</a:t>
            </a:r>
            <a:endParaRPr>
              <a:solidFill>
                <a:srgbClr val="262626"/>
              </a:solidFill>
            </a:endParaRPr>
          </a:p>
          <a:p>
            <a:pPr indent="0" lvl="0" marL="0" rtl="0" algn="l">
              <a:spcBef>
                <a:spcPts val="0"/>
              </a:spcBef>
              <a:spcAft>
                <a:spcPts val="0"/>
              </a:spcAft>
              <a:buNone/>
            </a:pPr>
            <a:r>
              <a:t/>
            </a:r>
            <a:endParaRPr>
              <a:solidFill>
                <a:srgbClr val="262626"/>
              </a:solidFill>
            </a:endParaRPr>
          </a:p>
          <a:p>
            <a:pPr indent="-298450" lvl="0" marL="457200" rtl="0" algn="l">
              <a:spcBef>
                <a:spcPts val="0"/>
              </a:spcBef>
              <a:spcAft>
                <a:spcPts val="0"/>
              </a:spcAft>
              <a:buSzPts val="1100"/>
              <a:buChar char="●"/>
            </a:pPr>
            <a:r>
              <a:rPr lang="en">
                <a:solidFill>
                  <a:srgbClr val="262626"/>
                </a:solidFill>
              </a:rPr>
              <a:t>Images from </a:t>
            </a:r>
            <a:r>
              <a:rPr lang="en" u="sng">
                <a:solidFill>
                  <a:schemeClr val="hlink"/>
                </a:solidFill>
                <a:hlinkClick r:id="rId2"/>
              </a:rPr>
              <a:t>https://psap.library.illinois.edu/collection-id-guide</a:t>
            </a:r>
            <a:endParaRPr>
              <a:solidFill>
                <a:srgbClr val="26262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03a14c64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03a14c64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gn="l">
              <a:spcBef>
                <a:spcPts val="0"/>
              </a:spcBef>
              <a:spcAft>
                <a:spcPts val="0"/>
              </a:spcAft>
              <a:buClr>
                <a:srgbClr val="333333"/>
              </a:buClr>
              <a:buSzPts val="1050"/>
              <a:buChar char="●"/>
            </a:pPr>
            <a:r>
              <a:rPr lang="en" sz="1050">
                <a:solidFill>
                  <a:srgbClr val="333333"/>
                </a:solidFill>
                <a:highlight>
                  <a:schemeClr val="lt1"/>
                </a:highlight>
              </a:rPr>
              <a:t>Up on the left here is wire spool recording (side view). These are pretty rare. </a:t>
            </a:r>
            <a:endParaRPr>
              <a:solidFill>
                <a:srgbClr val="262626"/>
              </a:solidFill>
            </a:endParaRPr>
          </a:p>
          <a:p>
            <a:pPr indent="-295275" lvl="0" marL="457200" rtl="0" algn="l">
              <a:spcBef>
                <a:spcPts val="0"/>
              </a:spcBef>
              <a:spcAft>
                <a:spcPts val="0"/>
              </a:spcAft>
              <a:buClr>
                <a:srgbClr val="333333"/>
              </a:buClr>
              <a:buSzPts val="1050"/>
              <a:buChar char="●"/>
            </a:pPr>
            <a:r>
              <a:rPr lang="en" sz="1050">
                <a:solidFill>
                  <a:srgbClr val="333333"/>
                </a:solidFill>
                <a:highlight>
                  <a:schemeClr val="lt1"/>
                </a:highlight>
              </a:rPr>
              <a:t>They can get VERY tangled. If you have wire recordings, find a professional familiar with this format to help you.</a:t>
            </a:r>
            <a:endParaRPr>
              <a:solidFill>
                <a:srgbClr val="262626"/>
              </a:solidFill>
            </a:endParaRPr>
          </a:p>
          <a:p>
            <a:pPr indent="-295275" lvl="0" marL="457200" rtl="0" algn="l">
              <a:spcBef>
                <a:spcPts val="0"/>
              </a:spcBef>
              <a:spcAft>
                <a:spcPts val="0"/>
              </a:spcAft>
              <a:buClr>
                <a:srgbClr val="333333"/>
              </a:buClr>
              <a:buSzPts val="1050"/>
              <a:buChar char="●"/>
            </a:pPr>
            <a:r>
              <a:rPr lang="en" sz="1050">
                <a:solidFill>
                  <a:srgbClr val="333333"/>
                </a:solidFill>
                <a:highlight>
                  <a:schemeClr val="lt1"/>
                </a:highlight>
              </a:rPr>
              <a:t>Image by Flickr user Betsian, available under a Creative Commons Attribution-NonCommerical-ShareAlike license (</a:t>
            </a:r>
            <a:r>
              <a:rPr lang="en" sz="1050" u="sng">
                <a:solidFill>
                  <a:srgbClr val="4B94B3"/>
                </a:solidFill>
                <a:highlight>
                  <a:schemeClr val="lt1"/>
                </a:highlight>
                <a:hlinkClick r:id="rId2">
                  <a:extLst>
                    <a:ext uri="{A12FA001-AC4F-418D-AE19-62706E023703}">
                      <ahyp:hlinkClr val="tx"/>
                    </a:ext>
                  </a:extLst>
                </a:hlinkClick>
              </a:rPr>
              <a:t>CC BY-NC-SA 2.0</a:t>
            </a:r>
            <a:r>
              <a:rPr lang="en" sz="1050">
                <a:solidFill>
                  <a:srgbClr val="333333"/>
                </a:solidFill>
                <a:highlight>
                  <a:schemeClr val="lt1"/>
                </a:highlight>
              </a:rPr>
              <a:t>)</a:t>
            </a:r>
            <a:endParaRPr sz="1050">
              <a:solidFill>
                <a:srgbClr val="333333"/>
              </a:solidFill>
              <a:highlight>
                <a:schemeClr val="lt1"/>
              </a:highlight>
            </a:endParaRPr>
          </a:p>
          <a:p>
            <a:pPr indent="-295275" lvl="0" marL="457200" rtl="0" algn="l">
              <a:spcBef>
                <a:spcPts val="0"/>
              </a:spcBef>
              <a:spcAft>
                <a:spcPts val="0"/>
              </a:spcAft>
              <a:buClr>
                <a:srgbClr val="333333"/>
              </a:buClr>
              <a:buSzPts val="1050"/>
              <a:buChar char="●"/>
            </a:pPr>
            <a:r>
              <a:rPr lang="en" sz="1050">
                <a:solidFill>
                  <a:srgbClr val="333333"/>
                </a:solidFill>
                <a:highlight>
                  <a:schemeClr val="lt1"/>
                </a:highlight>
              </a:rPr>
              <a:t>And on the right are DAT cassettes. DAT stands for digital audio tape. </a:t>
            </a:r>
            <a:endParaRPr>
              <a:solidFill>
                <a:srgbClr val="262626"/>
              </a:solidFill>
            </a:endParaRPr>
          </a:p>
          <a:p>
            <a:pPr indent="-295275" lvl="0" marL="457200" rtl="0" algn="l">
              <a:spcBef>
                <a:spcPts val="0"/>
              </a:spcBef>
              <a:spcAft>
                <a:spcPts val="0"/>
              </a:spcAft>
              <a:buClr>
                <a:srgbClr val="333333"/>
              </a:buClr>
              <a:buSzPts val="1050"/>
              <a:buChar char="●"/>
            </a:pPr>
            <a:r>
              <a:rPr lang="en" sz="1050">
                <a:solidFill>
                  <a:srgbClr val="333333"/>
                </a:solidFill>
                <a:highlight>
                  <a:schemeClr val="lt1"/>
                </a:highlight>
              </a:rPr>
              <a:t>On the technical level they function more like a VHS cassette than anything else.</a:t>
            </a:r>
            <a:endParaRPr>
              <a:solidFill>
                <a:srgbClr val="262626"/>
              </a:solidFill>
            </a:endParaRPr>
          </a:p>
          <a:p>
            <a:pPr indent="-295275" lvl="0" marL="457200" rtl="0" algn="l">
              <a:spcBef>
                <a:spcPts val="0"/>
              </a:spcBef>
              <a:spcAft>
                <a:spcPts val="0"/>
              </a:spcAft>
              <a:buClr>
                <a:srgbClr val="333333"/>
              </a:buClr>
              <a:buSzPts val="1050"/>
              <a:buChar char="●"/>
            </a:pPr>
            <a:r>
              <a:rPr lang="en" sz="1050">
                <a:solidFill>
                  <a:srgbClr val="333333"/>
                </a:solidFill>
                <a:highlight>
                  <a:schemeClr val="lt1"/>
                </a:highlight>
              </a:rPr>
              <a:t>They’re about half the size of a regular audio cassette.</a:t>
            </a:r>
            <a:endParaRPr>
              <a:solidFill>
                <a:srgbClr val="262626"/>
              </a:solidFill>
            </a:endParaRPr>
          </a:p>
          <a:p>
            <a:pPr indent="0" lvl="0" marL="0" rtl="0" algn="l">
              <a:spcBef>
                <a:spcPts val="0"/>
              </a:spcBef>
              <a:spcAft>
                <a:spcPts val="0"/>
              </a:spcAft>
              <a:buNone/>
            </a:pPr>
            <a:r>
              <a:t/>
            </a:r>
            <a:endParaRPr sz="1050">
              <a:solidFill>
                <a:srgbClr val="333333"/>
              </a:solidFill>
              <a:highlight>
                <a:schemeClr val="lt1"/>
              </a:highlight>
            </a:endParaRPr>
          </a:p>
          <a:p>
            <a:pPr indent="-295275" lvl="0" marL="457200" rtl="0" algn="l">
              <a:spcBef>
                <a:spcPts val="0"/>
              </a:spcBef>
              <a:spcAft>
                <a:spcPts val="0"/>
              </a:spcAft>
              <a:buSzPts val="1050"/>
              <a:buChar char="●"/>
            </a:pPr>
            <a:r>
              <a:rPr lang="en" sz="1050">
                <a:solidFill>
                  <a:srgbClr val="333333"/>
                </a:solidFill>
                <a:highlight>
                  <a:schemeClr val="lt1"/>
                </a:highlight>
              </a:rPr>
              <a:t>Image by Lori Dedeyan, available under a Creative Commons Attribution-NonCommercial-ShareAlike license (</a:t>
            </a:r>
            <a:r>
              <a:rPr lang="en" sz="1050" u="sng">
                <a:solidFill>
                  <a:srgbClr val="4B94B3"/>
                </a:solidFill>
                <a:highlight>
                  <a:schemeClr val="lt1"/>
                </a:highlight>
                <a:hlinkClick r:id="rId3">
                  <a:extLst>
                    <a:ext uri="{A12FA001-AC4F-418D-AE19-62706E023703}">
                      <ahyp:hlinkClr val="tx"/>
                    </a:ext>
                  </a:extLst>
                </a:hlinkClick>
              </a:rPr>
              <a:t>CC BY-NC-SA 2.0</a:t>
            </a:r>
            <a:r>
              <a:rPr lang="en" sz="1050">
                <a:solidFill>
                  <a:srgbClr val="333333"/>
                </a:solidFill>
                <a:highlight>
                  <a:schemeClr val="lt1"/>
                </a:highlight>
              </a:rPr>
              <a:t>). Courtesy of UCLA Library Special Collections.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03a14c64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03a14c64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Always surprised at just how durable regular audio cassettes are.</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The biggest problem is getting the equipment to work with them.</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Really only one company manufactures a decent consumer-grade tape deck these days. And finding spare parts or a qualified technician is even harder - so now is kind of a crucial time to digitize audio tapes!</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Some of the common preservation concerns around magnetic media are actually pretty easy to deal with.</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Keep things cool, dark, and dry, and handle carefully.</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Some materials may start to delaminate or suffer other damage, but if you’re careful and thoughtful, you can actually store these things pretty easily.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34668d6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34668d6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“Magnetic audio reel-to-reel tapes: acetate backing (on the left) and polyester backing. Light can be seen coming through the tape windings of the tape with acetate backing. Acetate backing is chemically less stable than polyester backing.”</a:t>
            </a:r>
            <a:br>
              <a:rPr lang="en"/>
            </a:br>
            <a:r>
              <a:rPr lang="en"/>
              <a:t>Jyrr / CC BY-SA (</a:t>
            </a:r>
            <a:r>
              <a:rPr lang="en" u="sng">
                <a:solidFill>
                  <a:schemeClr val="hlink"/>
                </a:solidFill>
                <a:hlinkClick r:id="rId2"/>
              </a:rPr>
              <a:t>https://creativecommons.org/licenses/by-sa/3.0</a:t>
            </a:r>
            <a:r>
              <a:rPr lang="en"/>
              <a:t>) </a:t>
            </a:r>
            <a:r>
              <a:rPr lang="en" u="sng">
                <a:solidFill>
                  <a:schemeClr val="hlink"/>
                </a:solidFill>
                <a:hlinkClick r:id="rId3"/>
              </a:rPr>
              <a:t>https://commons.wikimedia.org/wiki/File:Magnetic-tape-acetate-vs-polyester-backing.jpg</a:t>
            </a:r>
            <a:r>
              <a:rPr lang="en"/>
              <a:t> </a:t>
            </a:r>
            <a:endParaRPr/>
          </a:p>
          <a:p>
            <a:pPr indent="-298450" lvl="0" marL="457200" rtl="0" algn="l">
              <a:spcBef>
                <a:spcPts val="0"/>
              </a:spcBef>
              <a:spcAft>
                <a:spcPts val="0"/>
              </a:spcAft>
              <a:buClr>
                <a:schemeClr val="dk1"/>
              </a:buClr>
              <a:buSzPts val="1100"/>
              <a:buChar char="●"/>
            </a:pPr>
            <a:r>
              <a:rPr lang="en">
                <a:solidFill>
                  <a:schemeClr val="dk1"/>
                </a:solidFill>
              </a:rPr>
              <a:t>Please note, open reel film is the OPPOSITE (light passes through polyester, while acetate is opaque).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03a14c64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03a14c64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262626"/>
              </a:buClr>
              <a:buSzPts val="1100"/>
              <a:buChar char="●"/>
            </a:pPr>
            <a:r>
              <a:rPr lang="en">
                <a:solidFill>
                  <a:srgbClr val="262626"/>
                </a:solidFill>
              </a:rPr>
              <a:t>Next, grooved media!</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Most likely we are all pretty familiar with vinyl records - LPs, EPs, 33s, 45s, etc…</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That same format was also made out of shellac, metal and glass.</a:t>
            </a:r>
            <a:endParaRPr>
              <a:solidFill>
                <a:srgbClr val="262626"/>
              </a:solidFill>
            </a:endParaRPr>
          </a:p>
          <a:p>
            <a:pPr indent="-298450" lvl="0" marL="457200" rtl="0" algn="l">
              <a:spcBef>
                <a:spcPts val="0"/>
              </a:spcBef>
              <a:spcAft>
                <a:spcPts val="0"/>
              </a:spcAft>
              <a:buClr>
                <a:srgbClr val="262626"/>
              </a:buClr>
              <a:buSzPts val="1100"/>
              <a:buChar char="●"/>
            </a:pPr>
            <a:r>
              <a:rPr lang="en">
                <a:solidFill>
                  <a:srgbClr val="262626"/>
                </a:solidFill>
              </a:rPr>
              <a:t>And there are also wax cylinder recordings which are older. They’re pretty neat, actually, and work basically the same as a record, just top to bottom, instead of outside-in.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03a14c64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03a14c64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333333"/>
              </a:buClr>
              <a:buSzPts val="1100"/>
              <a:buChar char="●"/>
            </a:pPr>
            <a:r>
              <a:rPr lang="en">
                <a:solidFill>
                  <a:srgbClr val="333333"/>
                </a:solidFill>
                <a:highlight>
                  <a:schemeClr val="lt1"/>
                </a:highlight>
              </a:rPr>
              <a:t>Left is a Vinyl LP (33⅓rpm) record, measuring 12" in diameter. This should be familiar. 能無しさん / CC BY-SA (</a:t>
            </a:r>
            <a:r>
              <a:rPr lang="en" u="sng">
                <a:solidFill>
                  <a:schemeClr val="hlink"/>
                </a:solidFill>
                <a:highlight>
                  <a:schemeClr val="lt1"/>
                </a:highlight>
                <a:hlinkClick r:id="rId2"/>
              </a:rPr>
              <a:t>http://creativecommons.org/licenses/by-sa/3.0/</a:t>
            </a:r>
            <a:r>
              <a:rPr lang="en">
                <a:solidFill>
                  <a:srgbClr val="333333"/>
                </a:solidFill>
                <a:highlight>
                  <a:schemeClr val="lt1"/>
                </a:highlight>
              </a:rPr>
              <a:t>) </a:t>
            </a:r>
            <a:r>
              <a:rPr lang="en" u="sng">
                <a:solidFill>
                  <a:schemeClr val="hlink"/>
                </a:solidFill>
                <a:highlight>
                  <a:schemeClr val="lt1"/>
                </a:highlight>
                <a:hlinkClick r:id="rId3"/>
              </a:rPr>
              <a:t>https://commons.wikimedia.org/wiki/File:Vinyl_record_LP_10inch.JPG</a:t>
            </a:r>
            <a:r>
              <a:rPr lang="en">
                <a:solidFill>
                  <a:srgbClr val="262626"/>
                </a:solidFill>
              </a:rPr>
              <a:t>. </a:t>
            </a:r>
            <a:endParaRPr>
              <a:solidFill>
                <a:srgbClr val="262626"/>
              </a:solidFill>
            </a:endParaRPr>
          </a:p>
          <a:p>
            <a:pPr indent="-298450" lvl="0" marL="457200" rtl="0" algn="l">
              <a:spcBef>
                <a:spcPts val="0"/>
              </a:spcBef>
              <a:spcAft>
                <a:spcPts val="0"/>
              </a:spcAft>
              <a:buSzPts val="1100"/>
              <a:buChar char="●"/>
            </a:pPr>
            <a:r>
              <a:rPr lang="en">
                <a:solidFill>
                  <a:srgbClr val="333333"/>
                </a:solidFill>
                <a:highlight>
                  <a:schemeClr val="lt1"/>
                </a:highlight>
              </a:rPr>
              <a:t>Right in an Aluminum disc. Image courtesy of Aaron Coe, </a:t>
            </a:r>
            <a:r>
              <a:rPr lang="en" u="sng">
                <a:solidFill>
                  <a:srgbClr val="4B94B3"/>
                </a:solidFill>
                <a:highlight>
                  <a:schemeClr val="lt1"/>
                </a:highlight>
                <a:hlinkClick r:id="rId4">
                  <a:extLst>
                    <a:ext uri="{A12FA001-AC4F-418D-AE19-62706E023703}">
                      <ahyp:hlinkClr val="tx"/>
                    </a:ext>
                  </a:extLst>
                </a:hlinkClick>
              </a:rPr>
              <a:t>The Cutting Corporation</a:t>
            </a:r>
            <a:r>
              <a:rPr lang="en">
                <a:solidFill>
                  <a:srgbClr val="333333"/>
                </a:solidFill>
                <a:highlight>
                  <a:schemeClr val="lt1"/>
                </a:highlight>
              </a:rPr>
              <a:t>.</a:t>
            </a:r>
            <a:endParaRPr>
              <a:solidFill>
                <a:srgbClr val="262626"/>
              </a:solidFill>
            </a:endParaRPr>
          </a:p>
          <a:p>
            <a:pPr indent="-298450" lvl="0" marL="457200" rtl="0" algn="l">
              <a:spcBef>
                <a:spcPts val="0"/>
              </a:spcBef>
              <a:spcAft>
                <a:spcPts val="0"/>
              </a:spcAft>
              <a:buClr>
                <a:srgbClr val="333333"/>
              </a:buClr>
              <a:buSzPts val="1100"/>
              <a:buChar char="●"/>
            </a:pPr>
            <a:r>
              <a:rPr lang="en">
                <a:solidFill>
                  <a:srgbClr val="333333"/>
                </a:solidFill>
                <a:highlight>
                  <a:schemeClr val="lt1"/>
                </a:highlight>
              </a:rPr>
              <a:t>Same principle, different material.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21425" y="2838935"/>
            <a:ext cx="5216700" cy="1159773"/>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p:txBody>
      </p:sp>
      <p:sp>
        <p:nvSpPr>
          <p:cNvPr id="55" name="Google Shape;55;p14"/>
          <p:cNvSpPr/>
          <p:nvPr/>
        </p:nvSpPr>
        <p:spPr>
          <a:xfrm>
            <a:off x="5938246" y="2533163"/>
            <a:ext cx="7218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6659861" y="2533163"/>
            <a:ext cx="7218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1" y="2533163"/>
            <a:ext cx="7218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21425" y="2533163"/>
            <a:ext cx="52167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sp>
        <p:nvSpPr>
          <p:cNvPr id="60" name="Google Shape;60;p15"/>
          <p:cNvSpPr/>
          <p:nvPr/>
        </p:nvSpPr>
        <p:spPr>
          <a:xfrm>
            <a:off x="0" y="0"/>
            <a:ext cx="9144000" cy="3992932"/>
          </a:xfrm>
          <a:prstGeom prst="rect">
            <a:avLst/>
          </a:prstGeom>
          <a:solidFill>
            <a:srgbClr val="981E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txBox="1"/>
          <p:nvPr>
            <p:ph type="ctrTitle"/>
          </p:nvPr>
        </p:nvSpPr>
        <p:spPr>
          <a:xfrm>
            <a:off x="685800" y="1583342"/>
            <a:ext cx="7772400" cy="1159773"/>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62" name="Google Shape;62;p15"/>
          <p:cNvSpPr txBox="1"/>
          <p:nvPr>
            <p:ph idx="1" type="subTitle"/>
          </p:nvPr>
        </p:nvSpPr>
        <p:spPr>
          <a:xfrm>
            <a:off x="685800" y="2840053"/>
            <a:ext cx="7772400" cy="784841"/>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b="1" sz="2400">
                <a:solidFill>
                  <a:srgbClr val="FFFFFF"/>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sp>
        <p:nvSpPr>
          <p:cNvPr id="63" name="Google Shape;63;p15"/>
          <p:cNvSpPr/>
          <p:nvPr/>
        </p:nvSpPr>
        <p:spPr>
          <a:xfrm>
            <a:off x="3047704" y="3992850"/>
            <a:ext cx="3047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6096271" y="3992850"/>
            <a:ext cx="3047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1" y="3992850"/>
            <a:ext cx="3047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6" name="Shape 66"/>
        <p:cNvGrpSpPr/>
        <p:nvPr/>
      </p:nvGrpSpPr>
      <p:grpSpPr>
        <a:xfrm>
          <a:off x="0" y="0"/>
          <a:ext cx="0" cy="0"/>
          <a:chOff x="0" y="0"/>
          <a:chExt cx="0" cy="0"/>
        </a:xfrm>
      </p:grpSpPr>
      <p:sp>
        <p:nvSpPr>
          <p:cNvPr id="67" name="Google Shape;67;p16"/>
          <p:cNvSpPr txBox="1"/>
          <p:nvPr>
            <p:ph idx="1" type="body"/>
          </p:nvPr>
        </p:nvSpPr>
        <p:spPr>
          <a:xfrm>
            <a:off x="1710425" y="2161800"/>
            <a:ext cx="5723700" cy="819818"/>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68" name="Google Shape;68;p16"/>
          <p:cNvSpPr txBox="1"/>
          <p:nvPr/>
        </p:nvSpPr>
        <p:spPr>
          <a:xfrm>
            <a:off x="3593400" y="1181419"/>
            <a:ext cx="1957200" cy="65352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97ABBC"/>
                </a:solidFill>
              </a:rPr>
              <a:t>“</a:t>
            </a:r>
            <a:endParaRPr b="1" sz="9600">
              <a:solidFill>
                <a:srgbClr val="97ABBC"/>
              </a:solidFill>
            </a:endParaRPr>
          </a:p>
        </p:txBody>
      </p:sp>
      <p:sp>
        <p:nvSpPr>
          <p:cNvPr id="69" name="Google Shape;69;p16"/>
          <p:cNvSpPr/>
          <p:nvPr/>
        </p:nvSpPr>
        <p:spPr>
          <a:xfrm>
            <a:off x="5723283" y="1599675"/>
            <a:ext cx="17103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7434177" y="1599675"/>
            <a:ext cx="17103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0" y="1599675"/>
            <a:ext cx="17103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1710425" y="1599675"/>
            <a:ext cx="17103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3" name="Shape 73"/>
        <p:cNvGrpSpPr/>
        <p:nvPr/>
      </p:nvGrpSpPr>
      <p:grpSpPr>
        <a:xfrm>
          <a:off x="0" y="0"/>
          <a:ext cx="0" cy="0"/>
          <a:chOff x="0" y="0"/>
          <a:chExt cx="0" cy="0"/>
        </a:xfrm>
      </p:grpSpPr>
      <p:sp>
        <p:nvSpPr>
          <p:cNvPr id="74" name="Google Shape;74;p17"/>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5" name="Google Shape;75;p17"/>
          <p:cNvSpPr txBox="1"/>
          <p:nvPr>
            <p:ph idx="1" type="body"/>
          </p:nvPr>
        </p:nvSpPr>
        <p:spPr>
          <a:xfrm>
            <a:off x="893700" y="1373588"/>
            <a:ext cx="6462600" cy="355234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6" name="Google Shape;76;p17"/>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0" name="Shape 80"/>
        <p:cNvGrpSpPr/>
        <p:nvPr/>
      </p:nvGrpSpPr>
      <p:grpSpPr>
        <a:xfrm>
          <a:off x="0" y="0"/>
          <a:ext cx="0" cy="0"/>
          <a:chOff x="0" y="0"/>
          <a:chExt cx="0" cy="0"/>
        </a:xfrm>
      </p:grpSpPr>
      <p:sp>
        <p:nvSpPr>
          <p:cNvPr id="81" name="Google Shape;81;p18"/>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82" name="Google Shape;82;p18"/>
          <p:cNvSpPr txBox="1"/>
          <p:nvPr>
            <p:ph idx="1" type="body"/>
          </p:nvPr>
        </p:nvSpPr>
        <p:spPr>
          <a:xfrm>
            <a:off x="893625" y="1200150"/>
            <a:ext cx="3136800" cy="3725693"/>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83" name="Google Shape;83;p18"/>
          <p:cNvSpPr txBox="1"/>
          <p:nvPr>
            <p:ph idx="2" type="body"/>
          </p:nvPr>
        </p:nvSpPr>
        <p:spPr>
          <a:xfrm>
            <a:off x="4219456" y="1200150"/>
            <a:ext cx="3136800" cy="3725693"/>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84" name="Google Shape;84;p18"/>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2" name="Shape 92"/>
        <p:cNvGrpSpPr/>
        <p:nvPr/>
      </p:nvGrpSpPr>
      <p:grpSpPr>
        <a:xfrm>
          <a:off x="0" y="0"/>
          <a:ext cx="0" cy="0"/>
          <a:chOff x="0" y="0"/>
          <a:chExt cx="0" cy="0"/>
        </a:xfrm>
      </p:grpSpPr>
      <p:sp>
        <p:nvSpPr>
          <p:cNvPr id="93" name="Google Shape;93;p19"/>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4" name="Google Shape;94;p19"/>
          <p:cNvSpPr txBox="1"/>
          <p:nvPr>
            <p:ph idx="1" type="body"/>
          </p:nvPr>
        </p:nvSpPr>
        <p:spPr>
          <a:xfrm>
            <a:off x="893700" y="1200150"/>
            <a:ext cx="2371200" cy="3725693"/>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9"/>
          <p:cNvSpPr txBox="1"/>
          <p:nvPr>
            <p:ph idx="2" type="body"/>
          </p:nvPr>
        </p:nvSpPr>
        <p:spPr>
          <a:xfrm>
            <a:off x="3386404" y="1200150"/>
            <a:ext cx="2371200" cy="3725693"/>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9"/>
          <p:cNvSpPr txBox="1"/>
          <p:nvPr>
            <p:ph idx="3" type="body"/>
          </p:nvPr>
        </p:nvSpPr>
        <p:spPr>
          <a:xfrm>
            <a:off x="5879107" y="1200150"/>
            <a:ext cx="2371200" cy="3725693"/>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7" name="Google Shape;97;p19"/>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0"/>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7" name="Google Shape;107;p20"/>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21"/>
          <p:cNvSpPr txBox="1"/>
          <p:nvPr>
            <p:ph idx="1" type="body"/>
          </p:nvPr>
        </p:nvSpPr>
        <p:spPr>
          <a:xfrm>
            <a:off x="893700" y="4649963"/>
            <a:ext cx="6462600" cy="350693"/>
          </a:xfrm>
          <a:prstGeom prst="rect">
            <a:avLst/>
          </a:prstGeom>
        </p:spPr>
        <p:txBody>
          <a:bodyPr anchorCtr="0" anchor="b" bIns="91425" lIns="91425" spcFirstLastPara="1" rIns="91425" wrap="square" tIns="91425">
            <a:noAutofit/>
          </a:bodyPr>
          <a:lstStyle>
            <a:lvl1pPr indent="-228600" lvl="0" marL="457200">
              <a:spcBef>
                <a:spcPts val="360"/>
              </a:spcBef>
              <a:spcAft>
                <a:spcPts val="0"/>
              </a:spcAft>
              <a:buClr>
                <a:srgbClr val="2185C5"/>
              </a:buClr>
              <a:buSzPts val="1400"/>
              <a:buNone/>
              <a:defRPr sz="1400">
                <a:solidFill>
                  <a:srgbClr val="2185C5"/>
                </a:solidFill>
              </a:defRPr>
            </a:lvl1pPr>
          </a:lstStyle>
          <a:p/>
        </p:txBody>
      </p:sp>
      <p:sp>
        <p:nvSpPr>
          <p:cNvPr id="117" name="Google Shape;117;p21"/>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2"/>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134" name="Shape 134"/>
        <p:cNvGrpSpPr/>
        <p:nvPr/>
      </p:nvGrpSpPr>
      <p:grpSpPr>
        <a:xfrm>
          <a:off x="0" y="0"/>
          <a:ext cx="0" cy="0"/>
          <a:chOff x="0" y="0"/>
          <a:chExt cx="0" cy="0"/>
        </a:xfrm>
      </p:grpSpPr>
      <p:sp>
        <p:nvSpPr>
          <p:cNvPr id="135" name="Google Shape;135;p23"/>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0" y="5066325"/>
            <a:ext cx="893700" cy="77318"/>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893710" y="5066325"/>
            <a:ext cx="6462600" cy="77318"/>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93700" y="205988"/>
            <a:ext cx="6462600" cy="85725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600"/>
              <a:buFont typeface="Raleway"/>
              <a:buNone/>
              <a:defRPr sz="3600">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52" name="Google Shape;52;p13"/>
          <p:cNvSpPr txBox="1"/>
          <p:nvPr>
            <p:ph idx="1" type="body"/>
          </p:nvPr>
        </p:nvSpPr>
        <p:spPr>
          <a:xfrm>
            <a:off x="893700" y="1373588"/>
            <a:ext cx="6462600" cy="3552341"/>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SzPts val="3000"/>
              <a:buFont typeface="Lato"/>
              <a:buChar char="●"/>
              <a:defRPr sz="30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hyperlink" Target="https://psap.library.illinois.edu/format-id-guide" TargetMode="External"/><Relationship Id="rId4" Type="http://schemas.openxmlformats.org/officeDocument/2006/relationships/hyperlink" Target="http://www.obsoletemedia.org/" TargetMode="External"/><Relationship Id="rId5" Type="http://schemas.openxmlformats.org/officeDocument/2006/relationships/hyperlink" Target="http://www.dlib.indiana.edu/projects/sounddirections/facet/facet_formats.pdf" TargetMode="External"/><Relationship Id="rId6" Type="http://schemas.openxmlformats.org/officeDocument/2006/relationships/hyperlink" Target="http://www.connectingtocollections.org/resourc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www.slidescarnival.com/" TargetMode="External"/><Relationship Id="rId4" Type="http://schemas.openxmlformats.org/officeDocument/2006/relationships/hyperlink" Target="http://www.webalys.com/minicons" TargetMode="External"/><Relationship Id="rId5" Type="http://schemas.openxmlformats.org/officeDocument/2006/relationships/hyperlink" Target="http://creativecommons.org/licenses/by/4.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ctrTitle"/>
          </p:nvPr>
        </p:nvSpPr>
        <p:spPr>
          <a:xfrm>
            <a:off x="721425" y="2838925"/>
            <a:ext cx="82131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Audio Formats: Care and Handling</a:t>
            </a:r>
            <a:endParaRPr/>
          </a:p>
          <a:p>
            <a:pPr indent="0" lvl="0" marL="0" rtl="0" algn="l">
              <a:spcBef>
                <a:spcPts val="0"/>
              </a:spcBef>
              <a:spcAft>
                <a:spcPts val="0"/>
              </a:spcAft>
              <a:buNone/>
            </a:pPr>
            <a:r>
              <a:rPr lang="en" sz="3600"/>
              <a:t>Digital Stewardship Curriculum </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3"/>
          <p:cNvPicPr preferRelativeResize="0"/>
          <p:nvPr/>
        </p:nvPicPr>
        <p:blipFill rotWithShape="1">
          <a:blip r:embed="rId3">
            <a:alphaModFix/>
          </a:blip>
          <a:srcRect b="0" l="0" r="0" t="0"/>
          <a:stretch/>
        </p:blipFill>
        <p:spPr>
          <a:xfrm>
            <a:off x="5316148" y="-12"/>
            <a:ext cx="3782002" cy="5060875"/>
          </a:xfrm>
          <a:prstGeom prst="rect">
            <a:avLst/>
          </a:prstGeom>
          <a:noFill/>
          <a:ln>
            <a:noFill/>
          </a:ln>
        </p:spPr>
      </p:pic>
      <p:pic>
        <p:nvPicPr>
          <p:cNvPr id="203" name="Google Shape;203;p33"/>
          <p:cNvPicPr preferRelativeResize="0"/>
          <p:nvPr/>
        </p:nvPicPr>
        <p:blipFill rotWithShape="1">
          <a:blip r:embed="rId4">
            <a:alphaModFix/>
          </a:blip>
          <a:srcRect b="0" l="0" r="0" t="0"/>
          <a:stretch/>
        </p:blipFill>
        <p:spPr>
          <a:xfrm>
            <a:off x="45850" y="843918"/>
            <a:ext cx="5270310" cy="33730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Grooved Media Preservation</a:t>
            </a:r>
            <a:endParaRPr/>
          </a:p>
        </p:txBody>
      </p:sp>
      <p:sp>
        <p:nvSpPr>
          <p:cNvPr id="209" name="Google Shape;209;p34"/>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Lack of (working) playback equipment</a:t>
            </a:r>
            <a:endParaRPr/>
          </a:p>
          <a:p>
            <a:pPr indent="-419100" lvl="0" marL="457200" rtl="0" algn="l">
              <a:spcBef>
                <a:spcPts val="0"/>
              </a:spcBef>
              <a:spcAft>
                <a:spcPts val="0"/>
              </a:spcAft>
              <a:buSzPts val="3000"/>
              <a:buChar char="●"/>
            </a:pPr>
            <a:r>
              <a:rPr lang="en"/>
              <a:t>Playback wears out the recordings</a:t>
            </a:r>
            <a:endParaRPr/>
          </a:p>
          <a:p>
            <a:pPr indent="-419100" lvl="0" marL="457200" rtl="0" algn="l">
              <a:spcBef>
                <a:spcPts val="0"/>
              </a:spcBef>
              <a:spcAft>
                <a:spcPts val="0"/>
              </a:spcAft>
              <a:buSzPts val="3000"/>
              <a:buChar char="●"/>
            </a:pPr>
            <a:r>
              <a:rPr lang="en"/>
              <a:t>Wax Cylinders</a:t>
            </a:r>
            <a:endParaRPr/>
          </a:p>
          <a:p>
            <a:pPr indent="-381000" lvl="1" marL="914400" rtl="0" algn="l">
              <a:spcBef>
                <a:spcPts val="0"/>
              </a:spcBef>
              <a:spcAft>
                <a:spcPts val="0"/>
              </a:spcAft>
              <a:buSzPts val="2400"/>
              <a:buChar char="○"/>
            </a:pPr>
            <a:r>
              <a:rPr lang="en"/>
              <a:t>Very fragile</a:t>
            </a:r>
            <a:endParaRPr/>
          </a:p>
          <a:p>
            <a:pPr indent="-419100" lvl="0" marL="457200" rtl="0" algn="l">
              <a:spcBef>
                <a:spcPts val="0"/>
              </a:spcBef>
              <a:spcAft>
                <a:spcPts val="0"/>
              </a:spcAft>
              <a:buSzPts val="3000"/>
              <a:buChar char="●"/>
            </a:pPr>
            <a:r>
              <a:rPr lang="en"/>
              <a:t>Discs</a:t>
            </a:r>
            <a:endParaRPr/>
          </a:p>
          <a:p>
            <a:pPr indent="-381000" lvl="1" marL="914400" rtl="0" algn="l">
              <a:spcBef>
                <a:spcPts val="0"/>
              </a:spcBef>
              <a:spcAft>
                <a:spcPts val="0"/>
              </a:spcAft>
              <a:buSzPts val="2400"/>
              <a:buChar char="○"/>
            </a:pPr>
            <a:r>
              <a:rPr lang="en"/>
              <a:t>Fairly fragile</a:t>
            </a:r>
            <a:endParaRPr/>
          </a:p>
          <a:p>
            <a:pPr indent="-381000" lvl="1" marL="914400" rtl="0" algn="l">
              <a:spcBef>
                <a:spcPts val="0"/>
              </a:spcBef>
              <a:spcAft>
                <a:spcPts val="0"/>
              </a:spcAft>
              <a:buSzPts val="2400"/>
              <a:buChar char="○"/>
            </a:pPr>
            <a:r>
              <a:rPr lang="en"/>
              <a:t>Delamination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Optical Media</a:t>
            </a:r>
            <a:endParaRPr/>
          </a:p>
        </p:txBody>
      </p:sp>
      <p:sp>
        <p:nvSpPr>
          <p:cNvPr id="215" name="Google Shape;215;p35"/>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Minidisc</a:t>
            </a:r>
            <a:endParaRPr/>
          </a:p>
          <a:p>
            <a:pPr indent="-419100" lvl="0" marL="457200" rtl="0" algn="l">
              <a:spcBef>
                <a:spcPts val="0"/>
              </a:spcBef>
              <a:spcAft>
                <a:spcPts val="0"/>
              </a:spcAft>
              <a:buSzPts val="3000"/>
              <a:buChar char="●"/>
            </a:pPr>
            <a:r>
              <a:rPr lang="en"/>
              <a:t>CD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6"/>
          <p:cNvPicPr preferRelativeResize="0"/>
          <p:nvPr/>
        </p:nvPicPr>
        <p:blipFill>
          <a:blip r:embed="rId3">
            <a:alphaModFix/>
          </a:blip>
          <a:stretch>
            <a:fillRect/>
          </a:stretch>
        </p:blipFill>
        <p:spPr>
          <a:xfrm>
            <a:off x="4137550" y="152400"/>
            <a:ext cx="4604440" cy="4838701"/>
          </a:xfrm>
          <a:prstGeom prst="rect">
            <a:avLst/>
          </a:prstGeom>
          <a:noFill/>
          <a:ln>
            <a:noFill/>
          </a:ln>
        </p:spPr>
      </p:pic>
      <p:pic>
        <p:nvPicPr>
          <p:cNvPr id="221" name="Google Shape;221;p36"/>
          <p:cNvPicPr preferRelativeResize="0"/>
          <p:nvPr/>
        </p:nvPicPr>
        <p:blipFill>
          <a:blip r:embed="rId4">
            <a:alphaModFix/>
          </a:blip>
          <a:stretch>
            <a:fillRect/>
          </a:stretch>
        </p:blipFill>
        <p:spPr>
          <a:xfrm>
            <a:off x="64390" y="1080700"/>
            <a:ext cx="4073158" cy="30557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7"/>
          <p:cNvPicPr preferRelativeResize="0"/>
          <p:nvPr/>
        </p:nvPicPr>
        <p:blipFill>
          <a:blip r:embed="rId3">
            <a:alphaModFix/>
          </a:blip>
          <a:stretch>
            <a:fillRect/>
          </a:stretch>
        </p:blipFill>
        <p:spPr>
          <a:xfrm>
            <a:off x="2025313" y="152400"/>
            <a:ext cx="5093369"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Optical Media Preservation</a:t>
            </a:r>
            <a:endParaRPr/>
          </a:p>
        </p:txBody>
      </p:sp>
      <p:sp>
        <p:nvSpPr>
          <p:cNvPr id="232" name="Google Shape;232;p38"/>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Lack of (working) playback equipment</a:t>
            </a:r>
            <a:endParaRPr/>
          </a:p>
          <a:p>
            <a:pPr indent="-419100" lvl="0" marL="457200" rtl="0" algn="l">
              <a:spcBef>
                <a:spcPts val="0"/>
              </a:spcBef>
              <a:spcAft>
                <a:spcPts val="0"/>
              </a:spcAft>
              <a:buSzPts val="3000"/>
              <a:buChar char="●"/>
            </a:pPr>
            <a:r>
              <a:rPr lang="en"/>
              <a:t>Physical damage</a:t>
            </a:r>
            <a:endParaRPr/>
          </a:p>
          <a:p>
            <a:pPr indent="-381000" lvl="1" marL="914400" rtl="0" algn="l">
              <a:spcBef>
                <a:spcPts val="0"/>
              </a:spcBef>
              <a:spcAft>
                <a:spcPts val="0"/>
              </a:spcAft>
              <a:buSzPts val="2400"/>
              <a:buChar char="○"/>
            </a:pPr>
            <a:r>
              <a:rPr lang="en"/>
              <a:t>Scratching</a:t>
            </a:r>
            <a:endParaRPr/>
          </a:p>
          <a:p>
            <a:pPr indent="-381000" lvl="1" marL="914400" rtl="0" algn="l">
              <a:spcBef>
                <a:spcPts val="0"/>
              </a:spcBef>
              <a:spcAft>
                <a:spcPts val="0"/>
              </a:spcAft>
              <a:buSzPts val="2400"/>
              <a:buChar char="○"/>
            </a:pPr>
            <a:r>
              <a:rPr lang="en"/>
              <a:t>Corrosion</a:t>
            </a:r>
            <a:endParaRPr/>
          </a:p>
          <a:p>
            <a:pPr indent="-381000" lvl="1" marL="914400" rtl="0" algn="l">
              <a:spcBef>
                <a:spcPts val="0"/>
              </a:spcBef>
              <a:spcAft>
                <a:spcPts val="0"/>
              </a:spcAft>
              <a:buSzPts val="2400"/>
              <a:buChar char="○"/>
            </a:pPr>
            <a:r>
              <a:rPr lang="en"/>
              <a:t>Delamination</a:t>
            </a:r>
            <a:endParaRPr/>
          </a:p>
          <a:p>
            <a:pPr indent="-419100" lvl="0" marL="457200" rtl="0" algn="l">
              <a:spcBef>
                <a:spcPts val="0"/>
              </a:spcBef>
              <a:spcAft>
                <a:spcPts val="0"/>
              </a:spcAft>
              <a:buSzPts val="3000"/>
              <a:buChar char="●"/>
            </a:pPr>
            <a:r>
              <a:rPr lang="en"/>
              <a:t>Spontaneous Failure</a:t>
            </a:r>
            <a:endParaRPr/>
          </a:p>
          <a:p>
            <a:pPr indent="0" lvl="0" marL="0" rtl="0" algn="l">
              <a:spcBef>
                <a:spcPts val="6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893700" y="206000"/>
            <a:ext cx="81549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Care, Handling, Storage of Analog</a:t>
            </a:r>
            <a:endParaRPr/>
          </a:p>
        </p:txBody>
      </p:sp>
      <p:sp>
        <p:nvSpPr>
          <p:cNvPr id="238" name="Google Shape;238;p39"/>
          <p:cNvSpPr txBox="1"/>
          <p:nvPr>
            <p:ph idx="1" type="body"/>
          </p:nvPr>
        </p:nvSpPr>
        <p:spPr>
          <a:xfrm>
            <a:off x="893700" y="998050"/>
            <a:ext cx="6462600" cy="39279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Don’t touch the recording media</a:t>
            </a:r>
            <a:endParaRPr/>
          </a:p>
          <a:p>
            <a:pPr indent="-381000" lvl="1" marL="914400" rtl="0" algn="l">
              <a:spcBef>
                <a:spcPts val="0"/>
              </a:spcBef>
              <a:spcAft>
                <a:spcPts val="0"/>
              </a:spcAft>
              <a:buSzPts val="2400"/>
              <a:buChar char="○"/>
            </a:pPr>
            <a:r>
              <a:rPr lang="en"/>
              <a:t>Handle discs by edges</a:t>
            </a:r>
            <a:endParaRPr/>
          </a:p>
          <a:p>
            <a:pPr indent="-419100" lvl="0" marL="457200" rtl="0" algn="l">
              <a:spcBef>
                <a:spcPts val="0"/>
              </a:spcBef>
              <a:spcAft>
                <a:spcPts val="0"/>
              </a:spcAft>
              <a:buSzPts val="3000"/>
              <a:buChar char="●"/>
            </a:pPr>
            <a:r>
              <a:rPr lang="en"/>
              <a:t>Store in cool, dry, dark place</a:t>
            </a:r>
            <a:endParaRPr/>
          </a:p>
          <a:p>
            <a:pPr indent="-419100" lvl="0" marL="457200" rtl="0" algn="l">
              <a:spcBef>
                <a:spcPts val="0"/>
              </a:spcBef>
              <a:spcAft>
                <a:spcPts val="0"/>
              </a:spcAft>
              <a:buSzPts val="3000"/>
              <a:buChar char="●"/>
            </a:pPr>
            <a:r>
              <a:rPr lang="en"/>
              <a:t>Handle with clean hands/gloves</a:t>
            </a:r>
            <a:endParaRPr/>
          </a:p>
          <a:p>
            <a:pPr indent="-419100" lvl="0" marL="457200" rtl="0" algn="l">
              <a:spcBef>
                <a:spcPts val="0"/>
              </a:spcBef>
              <a:spcAft>
                <a:spcPts val="0"/>
              </a:spcAft>
              <a:buSzPts val="3000"/>
              <a:buChar char="●"/>
            </a:pPr>
            <a:r>
              <a:rPr lang="en"/>
              <a:t>Store media on-edge/upright</a:t>
            </a:r>
            <a:endParaRPr/>
          </a:p>
          <a:p>
            <a:pPr indent="-419100" lvl="0" marL="457200" rtl="0" algn="l">
              <a:spcBef>
                <a:spcPts val="0"/>
              </a:spcBef>
              <a:spcAft>
                <a:spcPts val="0"/>
              </a:spcAft>
              <a:buSzPts val="3000"/>
              <a:buChar char="●"/>
            </a:pPr>
            <a:r>
              <a:rPr lang="en"/>
              <a:t>Use acid-free/archival cases to store</a:t>
            </a:r>
            <a:endParaRPr/>
          </a:p>
          <a:p>
            <a:pPr indent="-381000" lvl="1" marL="914400" rtl="0" algn="l">
              <a:spcBef>
                <a:spcPts val="0"/>
              </a:spcBef>
              <a:spcAft>
                <a:spcPts val="0"/>
              </a:spcAft>
              <a:buSzPts val="2400"/>
              <a:buChar char="○"/>
            </a:pPr>
            <a:r>
              <a:rPr lang="en"/>
              <a:t>Re-house if necessary</a:t>
            </a:r>
            <a:endParaRPr/>
          </a:p>
          <a:p>
            <a:pPr indent="-381000" lvl="1" marL="914400" rtl="0" algn="l">
              <a:spcBef>
                <a:spcPts val="0"/>
              </a:spcBef>
              <a:spcAft>
                <a:spcPts val="0"/>
              </a:spcAft>
              <a:buSzPts val="2400"/>
              <a:buChar char="○"/>
            </a:pPr>
            <a:r>
              <a:rPr lang="en"/>
              <a:t>Use the right size cases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Identification Resources</a:t>
            </a:r>
            <a:endParaRPr/>
          </a:p>
        </p:txBody>
      </p:sp>
      <p:sp>
        <p:nvSpPr>
          <p:cNvPr id="244" name="Google Shape;244;p40"/>
          <p:cNvSpPr txBox="1"/>
          <p:nvPr>
            <p:ph idx="1" type="body"/>
          </p:nvPr>
        </p:nvSpPr>
        <p:spPr>
          <a:xfrm>
            <a:off x="893700" y="1373600"/>
            <a:ext cx="7024800" cy="3552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a:t>Preservation Self-Assessment Program (</a:t>
            </a:r>
            <a:r>
              <a:rPr lang="en" u="sng">
                <a:solidFill>
                  <a:srgbClr val="4B94B3"/>
                </a:solidFill>
                <a:hlinkClick r:id="rId3">
                  <a:extLst>
                    <a:ext uri="{A12FA001-AC4F-418D-AE19-62706E023703}">
                      <ahyp:hlinkClr val="tx"/>
                    </a:ext>
                  </a:extLst>
                </a:hlinkClick>
              </a:rPr>
              <a:t>PSAP</a:t>
            </a:r>
            <a:r>
              <a:rPr lang="en"/>
              <a:t> Collection ID Guide)</a:t>
            </a:r>
            <a:endParaRPr/>
          </a:p>
          <a:p>
            <a:pPr indent="-419100" lvl="0" marL="457200" rtl="0" algn="l">
              <a:spcBef>
                <a:spcPts val="0"/>
              </a:spcBef>
              <a:spcAft>
                <a:spcPts val="0"/>
              </a:spcAft>
              <a:buSzPts val="3000"/>
              <a:buChar char="●"/>
            </a:pPr>
            <a:r>
              <a:rPr lang="en" u="sng">
                <a:solidFill>
                  <a:srgbClr val="4B94B3"/>
                </a:solidFill>
                <a:hlinkClick r:id="rId4">
                  <a:extLst>
                    <a:ext uri="{A12FA001-AC4F-418D-AE19-62706E023703}">
                      <ahyp:hlinkClr val="tx"/>
                    </a:ext>
                  </a:extLst>
                </a:hlinkClick>
              </a:rPr>
              <a:t>Museum of Obsolete Media</a:t>
            </a:r>
            <a:endParaRPr>
              <a:solidFill>
                <a:srgbClr val="535353"/>
              </a:solidFill>
            </a:endParaRPr>
          </a:p>
          <a:p>
            <a:pPr indent="-419100" lvl="0" marL="457200" rtl="0" algn="l">
              <a:spcBef>
                <a:spcPts val="0"/>
              </a:spcBef>
              <a:spcAft>
                <a:spcPts val="0"/>
              </a:spcAft>
              <a:buSzPts val="3000"/>
              <a:buChar char="●"/>
            </a:pPr>
            <a:r>
              <a:rPr lang="en" u="sng">
                <a:solidFill>
                  <a:srgbClr val="4B94B3"/>
                </a:solidFill>
                <a:hlinkClick r:id="rId5">
                  <a:extLst>
                    <a:ext uri="{A12FA001-AC4F-418D-AE19-62706E023703}">
                      <ahyp:hlinkClr val="tx"/>
                    </a:ext>
                  </a:extLst>
                </a:hlinkClick>
              </a:rPr>
              <a:t>Field Audio Collection Evaluation Tool</a:t>
            </a:r>
            <a:r>
              <a:rPr lang="en">
                <a:solidFill>
                  <a:srgbClr val="535353"/>
                </a:solidFill>
              </a:rPr>
              <a:t> </a:t>
            </a:r>
            <a:r>
              <a:rPr lang="en"/>
              <a:t>(FACET)</a:t>
            </a:r>
            <a:endParaRPr/>
          </a:p>
          <a:p>
            <a:pPr indent="-419100" lvl="0" marL="457200" rtl="0" algn="l">
              <a:spcBef>
                <a:spcPts val="0"/>
              </a:spcBef>
              <a:spcAft>
                <a:spcPts val="0"/>
              </a:spcAft>
              <a:buSzPts val="3000"/>
              <a:buChar char="●"/>
            </a:pPr>
            <a:r>
              <a:rPr lang="en"/>
              <a:t>Library of Congress resources</a:t>
            </a:r>
            <a:endParaRPr/>
          </a:p>
          <a:p>
            <a:pPr indent="-419100" lvl="0" marL="457200" rtl="0" algn="l">
              <a:spcBef>
                <a:spcPts val="0"/>
              </a:spcBef>
              <a:spcAft>
                <a:spcPts val="0"/>
              </a:spcAft>
              <a:buSzPts val="3000"/>
              <a:buChar char="●"/>
            </a:pPr>
            <a:r>
              <a:rPr lang="en" u="sng">
                <a:solidFill>
                  <a:srgbClr val="4B94B3"/>
                </a:solidFill>
                <a:hlinkClick r:id="rId6">
                  <a:extLst>
                    <a:ext uri="{A12FA001-AC4F-418D-AE19-62706E023703}">
                      <ahyp:hlinkClr val="tx"/>
                    </a:ext>
                  </a:extLst>
                </a:hlinkClick>
              </a:rPr>
              <a:t>Connecting to Collections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250" name="Google Shape;250;p41"/>
          <p:cNvSpPr txBox="1"/>
          <p:nvPr>
            <p:ph idx="1" type="body"/>
          </p:nvPr>
        </p:nvSpPr>
        <p:spPr>
          <a:xfrm>
            <a:off x="893700" y="1373587"/>
            <a:ext cx="7301700" cy="3552341"/>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Char char="●"/>
            </a:pPr>
            <a:r>
              <a:rPr lang="en" sz="1800"/>
              <a:t>Images credits listed on slides notes</a:t>
            </a:r>
            <a:endParaRPr sz="1800">
              <a:solidFill>
                <a:srgbClr val="FF0000"/>
              </a:solidFill>
            </a:endParaRPr>
          </a:p>
          <a:p>
            <a:pPr indent="-342900" lvl="0" marL="457200" rtl="0" algn="l">
              <a:lnSpc>
                <a:spcPct val="115000"/>
              </a:lnSpc>
              <a:spcBef>
                <a:spcPts val="0"/>
              </a:spcBef>
              <a:spcAft>
                <a:spcPts val="0"/>
              </a:spcAft>
              <a:buSzPts val="1800"/>
              <a:buChar char="●"/>
            </a:pPr>
            <a:r>
              <a:rPr lang="en" sz="1800"/>
              <a:t>Presentation template by </a:t>
            </a:r>
            <a:r>
              <a:rPr lang="en" sz="1800" u="sng">
                <a:hlinkClick r:id="rId3"/>
              </a:rPr>
              <a:t>SlidesCarnival</a:t>
            </a:r>
            <a:r>
              <a:rPr lang="en" sz="1800"/>
              <a:t>.</a:t>
            </a:r>
            <a:endParaRPr sz="1800"/>
          </a:p>
          <a:p>
            <a:pPr indent="-342900" lvl="0" marL="457200" rtl="0" algn="l">
              <a:lnSpc>
                <a:spcPct val="115000"/>
              </a:lnSpc>
              <a:spcBef>
                <a:spcPts val="0"/>
              </a:spcBef>
              <a:spcAft>
                <a:spcPts val="0"/>
              </a:spcAft>
              <a:buClr>
                <a:schemeClr val="dk1"/>
              </a:buClr>
              <a:buSzPts val="1800"/>
              <a:buChar char="●"/>
            </a:pPr>
            <a:r>
              <a:rPr lang="en" sz="1800" u="sng">
                <a:solidFill>
                  <a:schemeClr val="dk1"/>
                </a:solidFill>
                <a:hlinkClick r:id="rId4">
                  <a:extLst>
                    <a:ext uri="{A12FA001-AC4F-418D-AE19-62706E023703}">
                      <ahyp:hlinkClr val="tx"/>
                    </a:ext>
                  </a:extLst>
                </a:hlinkClick>
              </a:rPr>
              <a:t>Minicons</a:t>
            </a:r>
            <a:r>
              <a:rPr lang="en" sz="1800">
                <a:solidFill>
                  <a:schemeClr val="dk1"/>
                </a:solidFill>
              </a:rPr>
              <a:t> by Webalys</a:t>
            </a:r>
            <a:endParaRPr i="1" sz="1800">
              <a:solidFill>
                <a:srgbClr val="FF0000"/>
              </a:solidFill>
            </a:endParaRPr>
          </a:p>
          <a:p>
            <a:pPr indent="-342900" lvl="0" marL="457200" rtl="0" algn="l">
              <a:spcBef>
                <a:spcPts val="0"/>
              </a:spcBef>
              <a:spcAft>
                <a:spcPts val="0"/>
              </a:spcAft>
              <a:buSzPts val="1800"/>
              <a:buChar char="●"/>
            </a:pPr>
            <a:r>
              <a:rPr i="1" lang="en" sz="1800"/>
              <a:t>This template is free to use under </a:t>
            </a:r>
            <a:r>
              <a:rPr i="1" lang="en" sz="1800" u="sng">
                <a:hlinkClick r:id="rId5"/>
              </a:rPr>
              <a:t>Creative Commons Attribution license</a:t>
            </a:r>
            <a:r>
              <a:rPr i="1" lang="en" sz="1800"/>
              <a:t>.</a:t>
            </a:r>
            <a:endParaRPr sz="1800"/>
          </a:p>
          <a:p>
            <a:pPr indent="-342900" lvl="0" marL="457200" rtl="0" algn="l">
              <a:lnSpc>
                <a:spcPct val="115000"/>
              </a:lnSpc>
              <a:spcBef>
                <a:spcPts val="0"/>
              </a:spcBef>
              <a:spcAft>
                <a:spcPts val="0"/>
              </a:spcAft>
              <a:buSzPts val="1800"/>
              <a:buChar char="●"/>
            </a:pPr>
            <a:r>
              <a:rPr lang="en" sz="1800"/>
              <a:t>These slides contain changes to color scheme and content. </a:t>
            </a:r>
            <a:endParaRPr sz="1800"/>
          </a:p>
          <a:p>
            <a:pPr indent="0" lvl="0" marL="0" rtl="0" algn="l">
              <a:lnSpc>
                <a:spcPct val="115000"/>
              </a:lnSpc>
              <a:spcBef>
                <a:spcPts val="600"/>
              </a:spcBef>
              <a:spcAft>
                <a:spcPts val="0"/>
              </a:spcAft>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893700" y="210669"/>
            <a:ext cx="6462600" cy="87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a:t>
            </a:r>
            <a:r>
              <a:rPr lang="en"/>
              <a:t>ing this Resource</a:t>
            </a:r>
            <a:endParaRPr/>
          </a:p>
        </p:txBody>
      </p:sp>
      <p:sp>
        <p:nvSpPr>
          <p:cNvPr id="256" name="Google Shape;256;p42"/>
          <p:cNvSpPr txBox="1"/>
          <p:nvPr>
            <p:ph idx="1" type="body"/>
          </p:nvPr>
        </p:nvSpPr>
        <p:spPr>
          <a:xfrm>
            <a:off x="893700" y="1164734"/>
            <a:ext cx="6462600" cy="3761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The Digital Stewardship Curriculum is an Open Educational Resource created by the Center for Digital Scholarship and Curation. </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lang="en" sz="2000"/>
              <a:t>All presentations and resources created by the CDSC are licensed under a Creative Commons Attribution-NonCommercial-ShareAlike 4.0 license (CC BY-NC-SA). Please share, reuse, and adapt the resources and provide attribution to the Center for Digital Scholarship and Curation, Washington State University.</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Analog Audio Formats</a:t>
            </a:r>
            <a:endParaRPr/>
          </a:p>
        </p:txBody>
      </p:sp>
      <p:sp>
        <p:nvSpPr>
          <p:cNvPr id="153" name="Google Shape;153;p25"/>
          <p:cNvSpPr txBox="1"/>
          <p:nvPr>
            <p:ph idx="1" type="body"/>
          </p:nvPr>
        </p:nvSpPr>
        <p:spPr>
          <a:xfrm>
            <a:off x="893700" y="1373588"/>
            <a:ext cx="6462600" cy="3552341"/>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Magnetic Audio Tape</a:t>
            </a:r>
            <a:endParaRPr/>
          </a:p>
          <a:p>
            <a:pPr indent="-381000" lvl="1" marL="914400" rtl="0" algn="l">
              <a:spcBef>
                <a:spcPts val="0"/>
              </a:spcBef>
              <a:spcAft>
                <a:spcPts val="0"/>
              </a:spcAft>
              <a:buSzPts val="2400"/>
              <a:buChar char="○"/>
            </a:pPr>
            <a:r>
              <a:rPr lang="en"/>
              <a:t>Cassettes, Open Reel</a:t>
            </a:r>
            <a:endParaRPr/>
          </a:p>
          <a:p>
            <a:pPr indent="-419100" lvl="0" marL="457200" rtl="0" algn="l">
              <a:spcBef>
                <a:spcPts val="0"/>
              </a:spcBef>
              <a:spcAft>
                <a:spcPts val="0"/>
              </a:spcAft>
              <a:buSzPts val="3000"/>
              <a:buChar char="●"/>
            </a:pPr>
            <a:r>
              <a:rPr lang="en"/>
              <a:t>Grooved Media</a:t>
            </a:r>
            <a:endParaRPr/>
          </a:p>
          <a:p>
            <a:pPr indent="-381000" lvl="1" marL="914400" rtl="0" algn="l">
              <a:spcBef>
                <a:spcPts val="0"/>
              </a:spcBef>
              <a:spcAft>
                <a:spcPts val="0"/>
              </a:spcAft>
              <a:buSzPts val="2400"/>
              <a:buChar char="○"/>
            </a:pPr>
            <a:r>
              <a:rPr lang="en"/>
              <a:t>Records, Wax Cylinders</a:t>
            </a:r>
            <a:endParaRPr/>
          </a:p>
          <a:p>
            <a:pPr indent="-419100" lvl="0" marL="457200" rtl="0" algn="l">
              <a:spcBef>
                <a:spcPts val="0"/>
              </a:spcBef>
              <a:spcAft>
                <a:spcPts val="0"/>
              </a:spcAft>
              <a:buSzPts val="3000"/>
              <a:buChar char="●"/>
            </a:pPr>
            <a:r>
              <a:rPr lang="en"/>
              <a:t>Optical Media</a:t>
            </a:r>
            <a:endParaRPr/>
          </a:p>
          <a:p>
            <a:pPr indent="-381000" lvl="1" marL="914400" rtl="0" algn="l">
              <a:spcBef>
                <a:spcPts val="0"/>
              </a:spcBef>
              <a:spcAft>
                <a:spcPts val="0"/>
              </a:spcAft>
              <a:buSzPts val="2400"/>
              <a:buChar char="○"/>
            </a:pPr>
            <a:r>
              <a:rPr lang="en"/>
              <a:t>CDs, minidiscs	</a:t>
            </a:r>
            <a:endParaRPr/>
          </a:p>
          <a:p>
            <a:pPr indent="0" lvl="0" marL="0" rtl="0" algn="l">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Magnetic Media</a:t>
            </a:r>
            <a:endParaRPr/>
          </a:p>
        </p:txBody>
      </p:sp>
      <p:sp>
        <p:nvSpPr>
          <p:cNvPr id="159" name="Google Shape;159;p26"/>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Open reel, Cassettes, Digital Audio Tape, Wire Recordings</a:t>
            </a:r>
            <a:endParaRPr/>
          </a:p>
          <a:p>
            <a:pPr indent="-419100" lvl="0" marL="457200" rtl="0" algn="l">
              <a:spcBef>
                <a:spcPts val="0"/>
              </a:spcBef>
              <a:spcAft>
                <a:spcPts val="0"/>
              </a:spcAft>
              <a:buSzPts val="3000"/>
              <a:buChar char="●"/>
            </a:pPr>
            <a:r>
              <a:rPr lang="en"/>
              <a:t>Composed of a base, binder and metal particles that hold the sound recording</a:t>
            </a:r>
            <a:endParaRPr/>
          </a:p>
          <a:p>
            <a:pPr indent="0" lvl="0" marL="0" rtl="0" algn="l">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7"/>
          <p:cNvPicPr preferRelativeResize="0"/>
          <p:nvPr/>
        </p:nvPicPr>
        <p:blipFill rotWithShape="1">
          <a:blip r:embed="rId3">
            <a:alphaModFix/>
          </a:blip>
          <a:srcRect b="0" l="0" r="0" t="0"/>
          <a:stretch/>
        </p:blipFill>
        <p:spPr>
          <a:xfrm>
            <a:off x="333475" y="0"/>
            <a:ext cx="5054915" cy="5054900"/>
          </a:xfrm>
          <a:prstGeom prst="rect">
            <a:avLst/>
          </a:prstGeom>
          <a:noFill/>
          <a:ln>
            <a:noFill/>
          </a:ln>
        </p:spPr>
      </p:pic>
      <p:pic>
        <p:nvPicPr>
          <p:cNvPr id="165" name="Google Shape;165;p27"/>
          <p:cNvPicPr preferRelativeResize="0"/>
          <p:nvPr/>
        </p:nvPicPr>
        <p:blipFill rotWithShape="1">
          <a:blip r:embed="rId4">
            <a:alphaModFix/>
          </a:blip>
          <a:srcRect b="4979" l="3211" r="3435" t="4645"/>
          <a:stretch/>
        </p:blipFill>
        <p:spPr>
          <a:xfrm rot="-5400000">
            <a:off x="4691043" y="929114"/>
            <a:ext cx="5042291" cy="31966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8"/>
          <p:cNvPicPr preferRelativeResize="0"/>
          <p:nvPr/>
        </p:nvPicPr>
        <p:blipFill rotWithShape="1">
          <a:blip r:embed="rId3">
            <a:alphaModFix/>
          </a:blip>
          <a:srcRect b="0" l="0" r="38130" t="0"/>
          <a:stretch/>
        </p:blipFill>
        <p:spPr>
          <a:xfrm>
            <a:off x="4271852" y="2023850"/>
            <a:ext cx="4872150" cy="2829851"/>
          </a:xfrm>
          <a:prstGeom prst="rect">
            <a:avLst/>
          </a:prstGeom>
          <a:noFill/>
          <a:ln>
            <a:noFill/>
          </a:ln>
        </p:spPr>
      </p:pic>
      <p:pic>
        <p:nvPicPr>
          <p:cNvPr id="171" name="Google Shape;171;p28"/>
          <p:cNvPicPr preferRelativeResize="0"/>
          <p:nvPr/>
        </p:nvPicPr>
        <p:blipFill rotWithShape="1">
          <a:blip r:embed="rId4">
            <a:alphaModFix/>
          </a:blip>
          <a:srcRect b="0" l="0" r="0" t="0"/>
          <a:stretch/>
        </p:blipFill>
        <p:spPr>
          <a:xfrm>
            <a:off x="0" y="369975"/>
            <a:ext cx="4271858" cy="25884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Magnetic Media Preservation</a:t>
            </a:r>
            <a:endParaRPr/>
          </a:p>
        </p:txBody>
      </p:sp>
      <p:sp>
        <p:nvSpPr>
          <p:cNvPr id="177" name="Google Shape;177;p29"/>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Lack of (working) playback equipment</a:t>
            </a:r>
            <a:endParaRPr/>
          </a:p>
          <a:p>
            <a:pPr indent="-419100" lvl="0" marL="457200" rtl="0" algn="l">
              <a:spcBef>
                <a:spcPts val="0"/>
              </a:spcBef>
              <a:spcAft>
                <a:spcPts val="0"/>
              </a:spcAft>
              <a:buSzPts val="3000"/>
              <a:buChar char="●"/>
            </a:pPr>
            <a:r>
              <a:rPr lang="en"/>
              <a:t>Brittleness, physical damage</a:t>
            </a:r>
            <a:endParaRPr/>
          </a:p>
          <a:p>
            <a:pPr indent="-419100" lvl="0" marL="457200" rtl="0" algn="l">
              <a:spcBef>
                <a:spcPts val="0"/>
              </a:spcBef>
              <a:spcAft>
                <a:spcPts val="0"/>
              </a:spcAft>
              <a:buSzPts val="3000"/>
              <a:buChar char="●"/>
            </a:pPr>
            <a:r>
              <a:rPr lang="en"/>
              <a:t>Demagnetization over time</a:t>
            </a:r>
            <a:endParaRPr/>
          </a:p>
          <a:p>
            <a:pPr indent="-419100" lvl="0" marL="457200" rtl="0" algn="l">
              <a:spcBef>
                <a:spcPts val="0"/>
              </a:spcBef>
              <a:spcAft>
                <a:spcPts val="0"/>
              </a:spcAft>
              <a:buSzPts val="3000"/>
              <a:buChar char="●"/>
            </a:pPr>
            <a:r>
              <a:rPr lang="en"/>
              <a:t>Mold</a:t>
            </a:r>
            <a:endParaRPr/>
          </a:p>
          <a:p>
            <a:pPr indent="-419100" lvl="0" marL="457200" rtl="0" algn="l">
              <a:spcBef>
                <a:spcPts val="0"/>
              </a:spcBef>
              <a:spcAft>
                <a:spcPts val="0"/>
              </a:spcAft>
              <a:buSzPts val="3000"/>
              <a:buChar char="●"/>
            </a:pPr>
            <a:r>
              <a:rPr lang="en"/>
              <a:t>Substrate and recording media delamination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0"/>
          <p:cNvPicPr preferRelativeResize="0"/>
          <p:nvPr/>
        </p:nvPicPr>
        <p:blipFill>
          <a:blip r:embed="rId3">
            <a:alphaModFix/>
          </a:blip>
          <a:stretch>
            <a:fillRect/>
          </a:stretch>
        </p:blipFill>
        <p:spPr>
          <a:xfrm>
            <a:off x="762000" y="681038"/>
            <a:ext cx="7620000" cy="3781425"/>
          </a:xfrm>
          <a:prstGeom prst="rect">
            <a:avLst/>
          </a:prstGeom>
          <a:noFill/>
          <a:ln>
            <a:noFill/>
          </a:ln>
        </p:spPr>
      </p:pic>
      <p:sp>
        <p:nvSpPr>
          <p:cNvPr id="183" name="Google Shape;183;p30"/>
          <p:cNvSpPr txBox="1"/>
          <p:nvPr/>
        </p:nvSpPr>
        <p:spPr>
          <a:xfrm>
            <a:off x="1728225" y="4413225"/>
            <a:ext cx="1659000" cy="6426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3000">
                <a:solidFill>
                  <a:schemeClr val="dk1"/>
                </a:solidFill>
                <a:latin typeface="Lato"/>
                <a:ea typeface="Lato"/>
                <a:cs typeface="Lato"/>
                <a:sym typeface="Lato"/>
              </a:rPr>
              <a:t>Acetate</a:t>
            </a:r>
            <a:endParaRPr/>
          </a:p>
        </p:txBody>
      </p:sp>
      <p:sp>
        <p:nvSpPr>
          <p:cNvPr id="184" name="Google Shape;184;p30"/>
          <p:cNvSpPr txBox="1"/>
          <p:nvPr/>
        </p:nvSpPr>
        <p:spPr>
          <a:xfrm>
            <a:off x="5453625" y="4413225"/>
            <a:ext cx="1787700" cy="6426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3000">
                <a:solidFill>
                  <a:schemeClr val="dk1"/>
                </a:solidFill>
                <a:latin typeface="Lato"/>
                <a:ea typeface="Lato"/>
                <a:cs typeface="Lato"/>
                <a:sym typeface="Lato"/>
              </a:rPr>
              <a:t>Polyester</a:t>
            </a:r>
            <a:endParaRPr/>
          </a:p>
        </p:txBody>
      </p:sp>
      <p:sp>
        <p:nvSpPr>
          <p:cNvPr id="185" name="Google Shape;185;p30"/>
          <p:cNvSpPr txBox="1"/>
          <p:nvPr/>
        </p:nvSpPr>
        <p:spPr>
          <a:xfrm>
            <a:off x="1585175" y="42650"/>
            <a:ext cx="6124500" cy="5286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3000">
                <a:solidFill>
                  <a:schemeClr val="dk1"/>
                </a:solidFill>
                <a:latin typeface="Lato"/>
                <a:ea typeface="Lato"/>
                <a:cs typeface="Lato"/>
                <a:sym typeface="Lato"/>
              </a:rPr>
              <a:t>Open reel audio backing materials: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Grooved Media</a:t>
            </a:r>
            <a:endParaRPr/>
          </a:p>
        </p:txBody>
      </p:sp>
      <p:sp>
        <p:nvSpPr>
          <p:cNvPr id="191" name="Google Shape;191;p31"/>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Wax Cylinders </a:t>
            </a:r>
            <a:endParaRPr/>
          </a:p>
          <a:p>
            <a:pPr indent="-419100" lvl="0" marL="457200" rtl="0" algn="l">
              <a:spcBef>
                <a:spcPts val="0"/>
              </a:spcBef>
              <a:spcAft>
                <a:spcPts val="0"/>
              </a:spcAft>
              <a:buSzPts val="3000"/>
              <a:buChar char="●"/>
            </a:pPr>
            <a:r>
              <a:rPr lang="en"/>
              <a:t>Discs</a:t>
            </a:r>
            <a:endParaRPr/>
          </a:p>
          <a:p>
            <a:pPr indent="-381000" lvl="1" marL="914400" rtl="0" algn="l">
              <a:spcBef>
                <a:spcPts val="0"/>
              </a:spcBef>
              <a:spcAft>
                <a:spcPts val="0"/>
              </a:spcAft>
              <a:buSzPts val="2400"/>
              <a:buChar char="○"/>
            </a:pPr>
            <a:r>
              <a:rPr lang="en"/>
              <a:t>Vinyl</a:t>
            </a:r>
            <a:endParaRPr/>
          </a:p>
          <a:p>
            <a:pPr indent="-381000" lvl="1" marL="914400" rtl="0" algn="l">
              <a:spcBef>
                <a:spcPts val="0"/>
              </a:spcBef>
              <a:spcAft>
                <a:spcPts val="0"/>
              </a:spcAft>
              <a:buSzPts val="2400"/>
              <a:buChar char="○"/>
            </a:pPr>
            <a:r>
              <a:rPr lang="en"/>
              <a:t>Shellac</a:t>
            </a:r>
            <a:endParaRPr/>
          </a:p>
          <a:p>
            <a:pPr indent="-381000" lvl="1" marL="914400" rtl="0" algn="l">
              <a:spcBef>
                <a:spcPts val="0"/>
              </a:spcBef>
              <a:spcAft>
                <a:spcPts val="0"/>
              </a:spcAft>
              <a:buSzPts val="2400"/>
              <a:buChar char="○"/>
            </a:pPr>
            <a:r>
              <a:rPr lang="en"/>
              <a:t>Acetate (metal or glass)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2"/>
          <p:cNvPicPr preferRelativeResize="0"/>
          <p:nvPr/>
        </p:nvPicPr>
        <p:blipFill rotWithShape="1">
          <a:blip r:embed="rId3">
            <a:alphaModFix/>
          </a:blip>
          <a:srcRect b="0" l="0" r="0" t="0"/>
          <a:stretch/>
        </p:blipFill>
        <p:spPr>
          <a:xfrm>
            <a:off x="5143010" y="1164372"/>
            <a:ext cx="3798415" cy="3866502"/>
          </a:xfrm>
          <a:prstGeom prst="rect">
            <a:avLst/>
          </a:prstGeom>
          <a:noFill/>
          <a:ln>
            <a:noFill/>
          </a:ln>
        </p:spPr>
      </p:pic>
      <p:pic>
        <p:nvPicPr>
          <p:cNvPr id="197" name="Google Shape;197;p32"/>
          <p:cNvPicPr preferRelativeResize="0"/>
          <p:nvPr/>
        </p:nvPicPr>
        <p:blipFill>
          <a:blip r:embed="rId4">
            <a:alphaModFix/>
          </a:blip>
          <a:stretch>
            <a:fillRect/>
          </a:stretch>
        </p:blipFill>
        <p:spPr>
          <a:xfrm>
            <a:off x="152400" y="152400"/>
            <a:ext cx="4838210" cy="36286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