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0" r:id="rId4"/>
    <p:sldMasterId id="2147483681" r:id="rId5"/>
    <p:sldMasterId id="214748368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4.xml"/><Relationship Id="rId22" Type="http://schemas.openxmlformats.org/officeDocument/2006/relationships/font" Target="fonts/Lato-italic.fntdata"/><Relationship Id="rId10" Type="http://schemas.openxmlformats.org/officeDocument/2006/relationships/slide" Target="slides/slide3.xml"/><Relationship Id="rId21" Type="http://schemas.openxmlformats.org/officeDocument/2006/relationships/font" Target="fonts/Lato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Raleway-boldItalic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Raleway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16023c96d_2_93:notes"/>
          <p:cNvSpPr/>
          <p:nvPr>
            <p:ph idx="2" type="sldImg"/>
          </p:nvPr>
        </p:nvSpPr>
        <p:spPr>
          <a:xfrm>
            <a:off x="381175" y="685800"/>
            <a:ext cx="609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16023c96d_2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4056c6b17_5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44056c6b17_5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Digitize ONCE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Approval for making public, metadata - checking cultural accuracy to typos, image/audio/video quality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Making sure all items stand up to the STANDARDS that you set out at the beginning of the project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4d35c40091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4d35c40091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Who? Person doing work, person who understands specifications,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What? Based on format, project goals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How much? Depends on size and scale of project. Choosing a percentage is often helpful.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How often? Similar to above...but also fitting in with your schedule and others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4d35c40091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4d35c40091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If you have more than one person available, you may consider doing two or more stages of QC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Staff working on the digitization directly might include some QC work - this can happen in different ways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QC while creating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QC after completing a batch (by number of items, or time period - daily, or weekly, etc.)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QC before or after uploading to a storage server, collections database, or digital repository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97acb590a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97acb590a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 supervisor would create the PROCESS of QC - and any support needed such as a checklist or target </a:t>
            </a:r>
            <a:r>
              <a:rPr lang="en">
                <a:solidFill>
                  <a:schemeClr val="dk1"/>
                </a:solidFill>
              </a:rPr>
              <a:t>specifications, and to check up on other staff doing QC to make sure their role is completed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 supervisor may do a second pass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 controlled QC environment can be important - a supervisor would be responsible for making sure staff have the right equipment for checking accurately 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Consider a</a:t>
            </a:r>
            <a:r>
              <a:rPr lang="en"/>
              <a:t>udio - quality of headphones or speakers needed?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Images - consider purchasing a calibrated monitor to see accurate colors and tones, AND/OR, consider the end user device. 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For example, if people will only be viewing on a mobile device, this is different than a high resolution monitor.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Supervisor may have uploading duties.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4d35c40091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4d35c40091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Files are where they are supposed to be (and named how they should be) - preservation/access/web ready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Files remain the same - digital preservation information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Make sure that the specs that you decided are applied - resolution, bit rate, file format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Information about the video - present and correct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Watch and listen to parts of the file</a:t>
            </a:r>
            <a:endParaRPr>
              <a:solidFill>
                <a:schemeClr val="dk1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">
                <a:solidFill>
                  <a:schemeClr val="dk1"/>
                </a:solidFill>
              </a:rPr>
              <a:t>Check after upload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Resources available on SHN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16023c96d_2_143:notes"/>
          <p:cNvSpPr/>
          <p:nvPr>
            <p:ph idx="2" type="sldImg"/>
          </p:nvPr>
        </p:nvSpPr>
        <p:spPr>
          <a:xfrm>
            <a:off x="381175" y="685800"/>
            <a:ext cx="609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16023c96d_2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984e2449c8_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984e2449c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ctrTitle"/>
          </p:nvPr>
        </p:nvSpPr>
        <p:spPr>
          <a:xfrm>
            <a:off x="721425" y="2838935"/>
            <a:ext cx="5216700" cy="1160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2185C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5" name="Google Shape;55;p14"/>
          <p:cNvSpPr/>
          <p:nvPr/>
        </p:nvSpPr>
        <p:spPr>
          <a:xfrm>
            <a:off x="5938246" y="2533162"/>
            <a:ext cx="7218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4"/>
          <p:cNvSpPr/>
          <p:nvPr/>
        </p:nvSpPr>
        <p:spPr>
          <a:xfrm>
            <a:off x="6659861" y="2533162"/>
            <a:ext cx="7218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/>
          <p:nvPr/>
        </p:nvSpPr>
        <p:spPr>
          <a:xfrm>
            <a:off x="-1" y="2533162"/>
            <a:ext cx="7218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/>
          <p:nvPr/>
        </p:nvSpPr>
        <p:spPr>
          <a:xfrm>
            <a:off x="721425" y="2533162"/>
            <a:ext cx="52167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893700" y="205987"/>
            <a:ext cx="6462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893700" y="1373588"/>
            <a:ext cx="6462600" cy="35523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"/>
              <a:buChar char="●"/>
              <a:defRPr b="0" i="0" sz="3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○"/>
              <a:defRPr b="0" i="0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■"/>
              <a:defRPr b="0" i="0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2" name="Google Shape;62;p15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5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5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5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893700" y="205987"/>
            <a:ext cx="6462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93625" y="1200150"/>
            <a:ext cx="3136800" cy="3725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9" name="Google Shape;69;p16"/>
          <p:cNvSpPr txBox="1"/>
          <p:nvPr>
            <p:ph idx="2" type="body"/>
          </p:nvPr>
        </p:nvSpPr>
        <p:spPr>
          <a:xfrm>
            <a:off x="4219456" y="1200150"/>
            <a:ext cx="3136800" cy="3725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0" name="Google Shape;70;p16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6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6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893700" y="205987"/>
            <a:ext cx="6462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0" name="Google Shape;80;p17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7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7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7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7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893700" y="4649963"/>
            <a:ext cx="6462600" cy="35069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Font typeface="Lato"/>
              <a:buNone/>
              <a:defRPr b="0" i="0" sz="1400" u="none" cap="none" strike="noStrike">
                <a:solidFill>
                  <a:srgbClr val="2185C5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/>
        </p:txBody>
      </p:sp>
      <p:sp>
        <p:nvSpPr>
          <p:cNvPr id="90" name="Google Shape;90;p18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8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8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8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9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9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9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9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9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 background">
  <p:cSld name="BLANK_1">
    <p:bg>
      <p:bgPr>
        <a:solidFill>
          <a:srgbClr val="981E3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0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0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0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0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0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1710425" y="2161800"/>
            <a:ext cx="5723700" cy="8198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"/>
              <a:buChar char="●"/>
              <a:defRPr b="0" i="1" sz="3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○"/>
              <a:defRPr b="0" i="1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810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■"/>
              <a:defRPr b="0" i="1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1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1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1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1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1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1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18" name="Google Shape;118;p21"/>
          <p:cNvSpPr txBox="1"/>
          <p:nvPr/>
        </p:nvSpPr>
        <p:spPr>
          <a:xfrm>
            <a:off x="3593400" y="1181419"/>
            <a:ext cx="1957200" cy="6538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t/>
            </a:r>
            <a:endParaRPr b="1" i="0" sz="9600" u="none" cap="none" strike="noStrike">
              <a:solidFill>
                <a:srgbClr val="97AB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1"/>
          <p:cNvSpPr/>
          <p:nvPr/>
        </p:nvSpPr>
        <p:spPr>
          <a:xfrm>
            <a:off x="5723283" y="1599675"/>
            <a:ext cx="17103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1"/>
          <p:cNvSpPr/>
          <p:nvPr/>
        </p:nvSpPr>
        <p:spPr>
          <a:xfrm>
            <a:off x="7434177" y="1599675"/>
            <a:ext cx="17103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1"/>
          <p:cNvSpPr/>
          <p:nvPr/>
        </p:nvSpPr>
        <p:spPr>
          <a:xfrm>
            <a:off x="0" y="1599675"/>
            <a:ext cx="17103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1"/>
          <p:cNvSpPr/>
          <p:nvPr/>
        </p:nvSpPr>
        <p:spPr>
          <a:xfrm>
            <a:off x="1710425" y="1599675"/>
            <a:ext cx="17103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/>
          <p:nvPr/>
        </p:nvSpPr>
        <p:spPr>
          <a:xfrm>
            <a:off x="0" y="0"/>
            <a:ext cx="9144000" cy="3992932"/>
          </a:xfrm>
          <a:prstGeom prst="rect">
            <a:avLst/>
          </a:prstGeom>
          <a:solidFill>
            <a:srgbClr val="981E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>
            <p:ph type="ctrTitle"/>
          </p:nvPr>
        </p:nvSpPr>
        <p:spPr>
          <a:xfrm>
            <a:off x="685800" y="1583342"/>
            <a:ext cx="7772400" cy="11600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aleway"/>
              <a:buNone/>
              <a:defRPr b="0" i="0" sz="48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26" name="Google Shape;126;p22"/>
          <p:cNvSpPr txBox="1"/>
          <p:nvPr>
            <p:ph idx="1" type="subTitle"/>
          </p:nvPr>
        </p:nvSpPr>
        <p:spPr>
          <a:xfrm>
            <a:off x="685800" y="2840053"/>
            <a:ext cx="7772400" cy="784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b="1" i="0" sz="2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7" name="Google Shape;127;p22"/>
          <p:cNvSpPr/>
          <p:nvPr/>
        </p:nvSpPr>
        <p:spPr>
          <a:xfrm>
            <a:off x="3047704" y="3992850"/>
            <a:ext cx="3047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6096271" y="3992850"/>
            <a:ext cx="3047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1" y="3992850"/>
            <a:ext cx="3047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893700" y="205987"/>
            <a:ext cx="6462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893700" y="1200150"/>
            <a:ext cx="2371200" cy="3725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3" name="Google Shape;133;p23"/>
          <p:cNvSpPr txBox="1"/>
          <p:nvPr>
            <p:ph idx="2" type="body"/>
          </p:nvPr>
        </p:nvSpPr>
        <p:spPr>
          <a:xfrm>
            <a:off x="3386404" y="1200150"/>
            <a:ext cx="2371200" cy="3725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4" name="Google Shape;134;p23"/>
          <p:cNvSpPr txBox="1"/>
          <p:nvPr>
            <p:ph idx="3" type="body"/>
          </p:nvPr>
        </p:nvSpPr>
        <p:spPr>
          <a:xfrm>
            <a:off x="5879107" y="1200150"/>
            <a:ext cx="2371200" cy="37256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5" name="Google Shape;135;p23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3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3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3"/>
          <p:cNvSpPr/>
          <p:nvPr/>
        </p:nvSpPr>
        <p:spPr>
          <a:xfrm>
            <a:off x="7356366" y="5066325"/>
            <a:ext cx="893700" cy="77011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3"/>
          <p:cNvSpPr/>
          <p:nvPr/>
        </p:nvSpPr>
        <p:spPr>
          <a:xfrm>
            <a:off x="8250312" y="5066325"/>
            <a:ext cx="893700" cy="77011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3"/>
          <p:cNvSpPr/>
          <p:nvPr/>
        </p:nvSpPr>
        <p:spPr>
          <a:xfrm>
            <a:off x="0" y="5066325"/>
            <a:ext cx="893700" cy="77011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3"/>
          <p:cNvSpPr/>
          <p:nvPr/>
        </p:nvSpPr>
        <p:spPr>
          <a:xfrm>
            <a:off x="893710" y="5066325"/>
            <a:ext cx="6462600" cy="77011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/>
        </p:txBody>
      </p:sp>
      <p:sp>
        <p:nvSpPr>
          <p:cNvPr id="148" name="Google Shape;148;p25"/>
          <p:cNvSpPr/>
          <p:nvPr/>
        </p:nvSpPr>
        <p:spPr>
          <a:xfrm>
            <a:off x="5938246" y="2533163"/>
            <a:ext cx="7218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5"/>
          <p:cNvSpPr/>
          <p:nvPr/>
        </p:nvSpPr>
        <p:spPr>
          <a:xfrm>
            <a:off x="6659861" y="2533163"/>
            <a:ext cx="7218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5"/>
          <p:cNvSpPr/>
          <p:nvPr/>
        </p:nvSpPr>
        <p:spPr>
          <a:xfrm>
            <a:off x="-1" y="2533163"/>
            <a:ext cx="7218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5"/>
          <p:cNvSpPr/>
          <p:nvPr/>
        </p:nvSpPr>
        <p:spPr>
          <a:xfrm>
            <a:off x="721425" y="2533163"/>
            <a:ext cx="52167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rgbClr val="981E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6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5" name="Google Shape;155;p26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6" name="Google Shape;156;p26"/>
          <p:cNvSpPr/>
          <p:nvPr/>
        </p:nvSpPr>
        <p:spPr>
          <a:xfrm>
            <a:off x="3047704" y="3992850"/>
            <a:ext cx="3047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6"/>
          <p:cNvSpPr/>
          <p:nvPr/>
        </p:nvSpPr>
        <p:spPr>
          <a:xfrm>
            <a:off x="6096271" y="3992850"/>
            <a:ext cx="3047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6"/>
          <p:cNvSpPr/>
          <p:nvPr/>
        </p:nvSpPr>
        <p:spPr>
          <a:xfrm>
            <a:off x="1" y="3992850"/>
            <a:ext cx="3047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idx="1" type="body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Char char="●"/>
              <a:defRPr i="1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indent="-342900" lvl="3" marL="18288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4pPr>
            <a:lvl5pPr indent="-342900" lvl="4" marL="2286000" rtl="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5pPr>
            <a:lvl6pPr indent="-342900" lvl="5" marL="2743200" rtl="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6pPr>
            <a:lvl7pPr indent="-342900" lvl="6" marL="32004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7pPr>
            <a:lvl8pPr indent="-342900" lvl="7" marL="3657600" rtl="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8pPr>
            <a:lvl9pPr indent="-342900" lvl="8" marL="4114800" rtl="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9pPr>
          </a:lstStyle>
          <a:p/>
        </p:txBody>
      </p:sp>
      <p:sp>
        <p:nvSpPr>
          <p:cNvPr id="161" name="Google Shape;161;p27"/>
          <p:cNvSpPr txBox="1"/>
          <p:nvPr/>
        </p:nvSpPr>
        <p:spPr>
          <a:xfrm>
            <a:off x="3593400" y="1181419"/>
            <a:ext cx="195720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97ABBC"/>
                </a:solidFill>
              </a:rPr>
              <a:t>“</a:t>
            </a:r>
            <a:endParaRPr b="1" sz="9600">
              <a:solidFill>
                <a:srgbClr val="97ABBC"/>
              </a:solidFill>
            </a:endParaRPr>
          </a:p>
        </p:txBody>
      </p:sp>
      <p:sp>
        <p:nvSpPr>
          <p:cNvPr id="162" name="Google Shape;162;p27"/>
          <p:cNvSpPr/>
          <p:nvPr/>
        </p:nvSpPr>
        <p:spPr>
          <a:xfrm>
            <a:off x="5723283" y="1599675"/>
            <a:ext cx="17103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7"/>
          <p:cNvSpPr/>
          <p:nvPr/>
        </p:nvSpPr>
        <p:spPr>
          <a:xfrm>
            <a:off x="7434177" y="1599675"/>
            <a:ext cx="17103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7"/>
          <p:cNvSpPr/>
          <p:nvPr/>
        </p:nvSpPr>
        <p:spPr>
          <a:xfrm>
            <a:off x="0" y="1599675"/>
            <a:ext cx="17103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7"/>
          <p:cNvSpPr/>
          <p:nvPr/>
        </p:nvSpPr>
        <p:spPr>
          <a:xfrm>
            <a:off x="1710425" y="1599675"/>
            <a:ext cx="17103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69" name="Google Shape;169;p28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8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8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8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6" name="Google Shape;176;p29"/>
          <p:cNvSpPr txBox="1"/>
          <p:nvPr>
            <p:ph idx="2" type="body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7" name="Google Shape;177;p29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9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9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9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9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9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9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9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7" name="Google Shape;187;p30"/>
          <p:cNvSpPr txBox="1"/>
          <p:nvPr>
            <p:ph idx="1" type="body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88" name="Google Shape;188;p30"/>
          <p:cNvSpPr txBox="1"/>
          <p:nvPr>
            <p:ph idx="2" type="body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89" name="Google Shape;189;p30"/>
          <p:cNvSpPr txBox="1"/>
          <p:nvPr>
            <p:ph idx="3" type="body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90" name="Google Shape;190;p30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0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0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0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0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0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0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0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00" name="Google Shape;200;p31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1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1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31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1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31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1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1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 txBox="1"/>
          <p:nvPr>
            <p:ph idx="1" type="body"/>
          </p:nvPr>
        </p:nvSpPr>
        <p:spPr>
          <a:xfrm>
            <a:off x="893700" y="4649963"/>
            <a:ext cx="6462600" cy="35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None/>
              <a:defRPr sz="1400">
                <a:solidFill>
                  <a:srgbClr val="2185C5"/>
                </a:solidFill>
              </a:defRPr>
            </a:lvl1pPr>
          </a:lstStyle>
          <a:p/>
        </p:txBody>
      </p:sp>
      <p:sp>
        <p:nvSpPr>
          <p:cNvPr id="210" name="Google Shape;210;p32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2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2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2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2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32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2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32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3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3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33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3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3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33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3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3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 background">
  <p:cSld name="BLANK_1">
    <p:bg>
      <p:bgPr>
        <a:solidFill>
          <a:srgbClr val="981E32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4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4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4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4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4"/>
          <p:cNvSpPr/>
          <p:nvPr/>
        </p:nvSpPr>
        <p:spPr>
          <a:xfrm>
            <a:off x="7356366" y="5066325"/>
            <a:ext cx="893700" cy="77400"/>
          </a:xfrm>
          <a:prstGeom prst="rect">
            <a:avLst/>
          </a:prstGeom>
          <a:solidFill>
            <a:srgbClr val="00A5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34"/>
          <p:cNvSpPr/>
          <p:nvPr/>
        </p:nvSpPr>
        <p:spPr>
          <a:xfrm>
            <a:off x="8250312" y="5066325"/>
            <a:ext cx="893700" cy="77400"/>
          </a:xfrm>
          <a:prstGeom prst="rect">
            <a:avLst/>
          </a:prstGeom>
          <a:solidFill>
            <a:srgbClr val="FFB8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34"/>
          <p:cNvSpPr/>
          <p:nvPr/>
        </p:nvSpPr>
        <p:spPr>
          <a:xfrm>
            <a:off x="0" y="5066325"/>
            <a:ext cx="893700" cy="77400"/>
          </a:xfrm>
          <a:prstGeom prst="rect">
            <a:avLst/>
          </a:prstGeom>
          <a:solidFill>
            <a:srgbClr val="ADA4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4"/>
          <p:cNvSpPr/>
          <p:nvPr/>
        </p:nvSpPr>
        <p:spPr>
          <a:xfrm>
            <a:off x="893710" y="5066325"/>
            <a:ext cx="6462600" cy="77400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5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8" name="Google Shape;238;p35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9" name="Google Shape;239;p35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rebuchet MS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  <a:defRPr b="0" i="0" sz="2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  <a:defRPr b="0" i="0" sz="2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0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0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0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0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0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0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0" name="Google Shape;240;p3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893700" y="205987"/>
            <a:ext cx="6462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b="0" i="0" sz="3600" u="none" cap="none" strike="noStrik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893700" y="1373588"/>
            <a:ext cx="6462600" cy="35523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"/>
              <a:buChar char="●"/>
              <a:defRPr b="0" i="0" sz="3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○"/>
              <a:defRPr b="0" i="0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ato"/>
              <a:buChar char="■"/>
              <a:defRPr b="0" i="0" sz="2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○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Lato"/>
              <a:buChar char="■"/>
              <a:defRPr b="0" i="0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>
            <p:ph type="title"/>
          </p:nvPr>
        </p:nvSpPr>
        <p:spPr>
          <a:xfrm>
            <a:off x="893700" y="205988"/>
            <a:ext cx="6462600" cy="8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Raleway"/>
              <a:buNone/>
              <a:defRPr sz="3600"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45" name="Google Shape;145;p24"/>
          <p:cNvSpPr txBox="1"/>
          <p:nvPr>
            <p:ph idx="1" type="body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Font typeface="Lato"/>
              <a:buChar char="●"/>
              <a:defRPr sz="3000">
                <a:latin typeface="Lato"/>
                <a:ea typeface="Lato"/>
                <a:cs typeface="Lato"/>
                <a:sym typeface="Lato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○"/>
              <a:defRPr sz="2400">
                <a:latin typeface="Lato"/>
                <a:ea typeface="Lato"/>
                <a:cs typeface="Lato"/>
                <a:sym typeface="Lato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■"/>
              <a:defRPr sz="2400">
                <a:latin typeface="Lato"/>
                <a:ea typeface="Lato"/>
                <a:cs typeface="Lato"/>
                <a:sym typeface="Lato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  <a:defRPr sz="1800">
                <a:latin typeface="Lato"/>
                <a:ea typeface="Lato"/>
                <a:cs typeface="Lato"/>
                <a:sym typeface="Lato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○"/>
              <a:defRPr sz="1800">
                <a:latin typeface="Lato"/>
                <a:ea typeface="Lato"/>
                <a:cs typeface="Lato"/>
                <a:sym typeface="Lato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■"/>
              <a:defRPr sz="1800">
                <a:latin typeface="Lato"/>
                <a:ea typeface="Lato"/>
                <a:cs typeface="Lato"/>
                <a:sym typeface="Lato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  <a:defRPr sz="1800">
                <a:latin typeface="Lato"/>
                <a:ea typeface="Lato"/>
                <a:cs typeface="Lato"/>
                <a:sym typeface="Lato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○"/>
              <a:defRPr sz="1800">
                <a:latin typeface="Lato"/>
                <a:ea typeface="Lato"/>
                <a:cs typeface="Lato"/>
                <a:sym typeface="Lato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■"/>
              <a:defRPr sz="18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ustainableheritagenetwork.org/digital-heritage/guide-quality-control-and-quality-checklist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www.webalys.com/minicons" TargetMode="External"/><Relationship Id="rId5" Type="http://schemas.openxmlformats.org/officeDocument/2006/relationships/hyperlink" Target="http://creativecommons.org/licenses/by/4.0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6"/>
          <p:cNvSpPr txBox="1"/>
          <p:nvPr>
            <p:ph type="ctrTitle"/>
          </p:nvPr>
        </p:nvSpPr>
        <p:spPr>
          <a:xfrm>
            <a:off x="246725" y="2838925"/>
            <a:ext cx="81561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Quality Control for Digitization Projects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Digital Stewardship Curriculum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7"/>
          <p:cNvSpPr txBox="1"/>
          <p:nvPr>
            <p:ph type="title"/>
          </p:nvPr>
        </p:nvSpPr>
        <p:spPr>
          <a:xfrm>
            <a:off x="893700" y="205987"/>
            <a:ext cx="64626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Quality Control</a:t>
            </a:r>
            <a:endParaRPr/>
          </a:p>
        </p:txBody>
      </p:sp>
      <p:sp>
        <p:nvSpPr>
          <p:cNvPr id="251" name="Google Shape;251;p37"/>
          <p:cNvSpPr txBox="1"/>
          <p:nvPr>
            <p:ph idx="1" type="body"/>
          </p:nvPr>
        </p:nvSpPr>
        <p:spPr>
          <a:xfrm>
            <a:off x="893700" y="1218701"/>
            <a:ext cx="6462600" cy="3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Multi-step process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Add to multiple parts of your workflow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Match QC to project goals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Start QC planning from beginning - in policies and project workflows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Document QC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8"/>
          <p:cNvSpPr txBox="1"/>
          <p:nvPr>
            <p:ph type="title"/>
          </p:nvPr>
        </p:nvSpPr>
        <p:spPr>
          <a:xfrm>
            <a:off x="893700" y="205987"/>
            <a:ext cx="64626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Quality Control Questions</a:t>
            </a:r>
            <a:endParaRPr/>
          </a:p>
        </p:txBody>
      </p:sp>
      <p:sp>
        <p:nvSpPr>
          <p:cNvPr id="257" name="Google Shape;257;p38"/>
          <p:cNvSpPr txBox="1"/>
          <p:nvPr>
            <p:ph idx="1" type="body"/>
          </p:nvPr>
        </p:nvSpPr>
        <p:spPr>
          <a:xfrm>
            <a:off x="893700" y="1063076"/>
            <a:ext cx="6462600" cy="38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Who should do QC?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What are we looking for during QC?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How much should we check?	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How often should we check?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9"/>
          <p:cNvSpPr txBox="1"/>
          <p:nvPr>
            <p:ph type="title"/>
          </p:nvPr>
        </p:nvSpPr>
        <p:spPr>
          <a:xfrm>
            <a:off x="893700" y="205975"/>
            <a:ext cx="79167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Stages or Roles in </a:t>
            </a:r>
            <a:r>
              <a:rPr lang="en"/>
              <a:t>Quality Control</a:t>
            </a:r>
            <a:endParaRPr/>
          </a:p>
        </p:txBody>
      </p:sp>
      <p:sp>
        <p:nvSpPr>
          <p:cNvPr id="263" name="Google Shape;263;p39"/>
          <p:cNvSpPr txBox="1"/>
          <p:nvPr>
            <p:ph idx="1" type="body"/>
          </p:nvPr>
        </p:nvSpPr>
        <p:spPr>
          <a:xfrm>
            <a:off x="893700" y="1158001"/>
            <a:ext cx="6462600" cy="3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Staff member doing digitization:</a:t>
            </a:r>
            <a:endParaRPr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QC While creating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QC </a:t>
            </a:r>
            <a:r>
              <a:rPr lang="en"/>
              <a:t>After completing a batch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Before or after uploading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0"/>
          <p:cNvSpPr txBox="1"/>
          <p:nvPr>
            <p:ph type="title"/>
          </p:nvPr>
        </p:nvSpPr>
        <p:spPr>
          <a:xfrm>
            <a:off x="893700" y="205975"/>
            <a:ext cx="79167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Stages or Roles in Quality Control</a:t>
            </a:r>
            <a:endParaRPr/>
          </a:p>
        </p:txBody>
      </p:sp>
      <p:sp>
        <p:nvSpPr>
          <p:cNvPr id="269" name="Google Shape;269;p40"/>
          <p:cNvSpPr txBox="1"/>
          <p:nvPr>
            <p:ph idx="1" type="body"/>
          </p:nvPr>
        </p:nvSpPr>
        <p:spPr>
          <a:xfrm>
            <a:off x="893700" y="1158001"/>
            <a:ext cx="6462600" cy="37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Supervisor: </a:t>
            </a:r>
            <a:endParaRPr/>
          </a:p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Create checklists/steps to refer to for specs and metadata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>
                <a:solidFill>
                  <a:schemeClr val="dk1"/>
                </a:solidFill>
              </a:rPr>
              <a:t>QC </a:t>
            </a:r>
            <a:r>
              <a:rPr lang="en"/>
              <a:t>Second pass by supervisor, or other staff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Controlled QC environment</a:t>
            </a:r>
            <a:endParaRPr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/>
              <a:t>Before or after uploading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1"/>
          <p:cNvSpPr txBox="1"/>
          <p:nvPr>
            <p:ph type="title"/>
          </p:nvPr>
        </p:nvSpPr>
        <p:spPr>
          <a:xfrm>
            <a:off x="511450" y="205975"/>
            <a:ext cx="8298900" cy="85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for</a:t>
            </a:r>
            <a:r>
              <a:rPr lang="en"/>
              <a:t> Quality Control</a:t>
            </a:r>
            <a:endParaRPr/>
          </a:p>
        </p:txBody>
      </p:sp>
      <p:sp>
        <p:nvSpPr>
          <p:cNvPr id="275" name="Google Shape;275;p41"/>
          <p:cNvSpPr txBox="1"/>
          <p:nvPr>
            <p:ph idx="1" type="body"/>
          </p:nvPr>
        </p:nvSpPr>
        <p:spPr>
          <a:xfrm>
            <a:off x="893700" y="1063076"/>
            <a:ext cx="6462600" cy="38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Storage/organization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Integrity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Technical specs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Metadata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Visual/audio inspection</a:t>
            </a:r>
            <a:br>
              <a:rPr lang="en" sz="2400"/>
            </a:b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SHN resource:</a:t>
            </a:r>
            <a:endParaRPr sz="2400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Guide to Quality Control and Quality Checklists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https://sustainableheritagenetwork.org/digital-heritage/guide-quality-control-and-quality-checklists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2"/>
          <p:cNvSpPr txBox="1"/>
          <p:nvPr>
            <p:ph type="title"/>
          </p:nvPr>
        </p:nvSpPr>
        <p:spPr>
          <a:xfrm>
            <a:off x="893700" y="205988"/>
            <a:ext cx="6462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281" name="Google Shape;281;p42"/>
          <p:cNvSpPr txBox="1"/>
          <p:nvPr>
            <p:ph idx="1" type="body"/>
          </p:nvPr>
        </p:nvSpPr>
        <p:spPr>
          <a:xfrm>
            <a:off x="893700" y="1373588"/>
            <a:ext cx="7301700" cy="35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Presentation template by </a:t>
            </a:r>
            <a:r>
              <a:rPr lang="en" sz="1800" u="sng">
                <a:hlinkClick r:id="rId3"/>
              </a:rPr>
              <a:t>SlidesCarnival</a:t>
            </a:r>
            <a:r>
              <a:rPr lang="en" sz="1800"/>
              <a:t>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Minicons</a:t>
            </a:r>
            <a:r>
              <a:rPr lang="en" sz="1800">
                <a:solidFill>
                  <a:schemeClr val="dk1"/>
                </a:solidFill>
              </a:rPr>
              <a:t> by Webalys</a:t>
            </a:r>
            <a:endParaRPr i="1" sz="18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This template is free to use under </a:t>
            </a:r>
            <a:r>
              <a:rPr i="1" lang="en" sz="1800" u="sng">
                <a:hlinkClick r:id="rId5"/>
              </a:rPr>
              <a:t>Creative Commons Attribution license</a:t>
            </a:r>
            <a:r>
              <a:rPr i="1" lang="en" sz="1800"/>
              <a:t>.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These slides contain changes to color scheme and content.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3"/>
          <p:cNvSpPr txBox="1"/>
          <p:nvPr>
            <p:ph type="title"/>
          </p:nvPr>
        </p:nvSpPr>
        <p:spPr>
          <a:xfrm>
            <a:off x="893700" y="210669"/>
            <a:ext cx="6462600" cy="87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this Resource</a:t>
            </a:r>
            <a:endParaRPr/>
          </a:p>
        </p:txBody>
      </p:sp>
      <p:sp>
        <p:nvSpPr>
          <p:cNvPr id="287" name="Google Shape;287;p43"/>
          <p:cNvSpPr txBox="1"/>
          <p:nvPr>
            <p:ph idx="1" type="body"/>
          </p:nvPr>
        </p:nvSpPr>
        <p:spPr>
          <a:xfrm>
            <a:off x="893700" y="1164734"/>
            <a:ext cx="6462600" cy="37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The Digital Stewardship Curriculum is an Open Educational Resource created by the Center for Digital Scholarship and Curation. 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All presentations and resources created by the CDSC are licensed under a Creative Commons Attribution-NonCommercial-ShareAlike 4.0 license (CC BY-NC-SA). Please share, reuse, and adapt the resources and provide attribution to the Center for Digital Scholarship and Curation, Washington State University.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