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0292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 Id="rId3" Type="http://schemas.openxmlformats.org/officeDocument/2006/relationships/hyperlink" Target="https://commons.wikimedia.org/wiki/File:FSFE_There_is_no_cloud_postcard_en.svg" TargetMode="External"/><Relationship Id="rId4" Type="http://schemas.openxmlformats.org/officeDocument/2006/relationships/hyperlink" Target="https://creativecommons.org/licenses/by/3.0" TargetMode="External"/><Relationship Id="rId5" Type="http://schemas.openxmlformats.org/officeDocument/2006/relationships/hyperlink" Target="https://commons.wikimedia.org/wiki/File:A_view_of_the_server_room_at_The_National_Archives.jp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 Id="rId3" Type="http://schemas.openxmlformats.org/officeDocument/2006/relationships/hyperlink" Target="https://commons.wikimedia.org/wiki/File:Typical_External_Hard_Drive.JP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16TB-Desktop-External-Drive-WDBLWE0160JCH-NESN/dp/B01B6BN1CU/ref=pd_sbs_147_1?_encoding=UTF8&amp;pd_rd_i=B01B6BN1CU&amp;pd_rd_r=NMRFJZHGJBR7MBYGA0D3&amp;pd_rd_w=6Hyef&amp;pd_rd_wg=3zuaY&amp;psc=1&amp;refRID=NMRFJZHGJBR7MBYGA0D3" TargetMode="External"/><Relationship Id="rId3" Type="http://schemas.openxmlformats.org/officeDocument/2006/relationships/hyperlink" Target="https://www.amazon.com/16TB-Desktop-External-Drive-WDBLWE0160JCH-NESN/dp/B01B6BN1CU/ref=pd_sbs_147_1?_encoding=UTF8&amp;pd_rd_i=B01B6BN1CU&amp;pd_rd_r=NMRFJZHGJBR7MBYGA0D3&amp;pd_rd_w=6Hyef&amp;pd_rd_wg=3zuaY&amp;psc=1&amp;refRID=NMRFJZHGJBR7MBYGA0D3" TargetMode="External"/><Relationship Id="rId4" Type="http://schemas.openxmlformats.org/officeDocument/2006/relationships/hyperlink" Target="https://creativecommons.org/licenses/by-nc-sa/2.0/" TargetMode="External"/><Relationship Id="rId5" Type="http://schemas.openxmlformats.org/officeDocument/2006/relationships/hyperlink" Target="https://www.flickr.com/photos/inju/19306693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3.0" TargetMode="External"/><Relationship Id="rId3" Type="http://schemas.openxmlformats.org/officeDocument/2006/relationships/hyperlink" Target="http://creativecommons.org/licenses/sa/1.0/"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2.0" TargetMode="External"/><Relationship Id="rId3" Type="http://schemas.openxmlformats.org/officeDocument/2006/relationships/hyperlink" Target="https://commons.wikimedia.org/wiki/File:Network_Storage_Server-_VIA_NSD7800_(angle_view_with_case_open)_(3179536746).jp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rebellion.com/webapps/videocalc" TargetMode="External"/><Relationship Id="rId3" Type="http://schemas.openxmlformats.org/officeDocument/2006/relationships/hyperlink" Target="http://www.theaudioarchive.com/TAA_Resources_File_Size.htm" TargetMode="External"/><Relationship Id="rId4" Type="http://schemas.openxmlformats.org/officeDocument/2006/relationships/hyperlink" Target="http://jan.ucc.nau.edu/lrm22/pixels2bytes/calculator.ht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dsa.org/publications/levels-of-digital-preserva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f391192_0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5f391192_09: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concept is something that we like to repeat as a baseline for setting up digital storage. “The 3-2-1 Rule”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17ce5859_0_12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d17ce585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Have 3 copies of any valuable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Store 2 on at least different types of media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Store 1 in a different geographic location</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explain each of these more</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d17ce5859_0_8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d17ce585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Have 3 copies of any valuable information</a:t>
            </a:r>
            <a:endParaRPr/>
          </a:p>
          <a:p>
            <a:pPr indent="-298450" lvl="1" marL="914400" rtl="0" algn="l">
              <a:spcBef>
                <a:spcPts val="0"/>
              </a:spcBef>
              <a:spcAft>
                <a:spcPts val="0"/>
              </a:spcAft>
              <a:buSzPts val="1100"/>
              <a:buChar char="○"/>
            </a:pPr>
            <a:r>
              <a:rPr lang="en"/>
              <a:t>These are your highest quality, preservation files that need to be saved in the long term</a:t>
            </a:r>
            <a:endParaRPr/>
          </a:p>
          <a:p>
            <a:pPr indent="-298450" lvl="1" marL="914400" rtl="0" algn="l">
              <a:spcBef>
                <a:spcPts val="0"/>
              </a:spcBef>
              <a:spcAft>
                <a:spcPts val="0"/>
              </a:spcAft>
              <a:buSzPts val="1100"/>
              <a:buChar char="○"/>
            </a:pPr>
            <a:r>
              <a:rPr lang="en"/>
              <a:t>Not just office files</a:t>
            </a:r>
            <a:endParaRPr/>
          </a:p>
          <a:p>
            <a:pPr indent="-298450" lvl="1" marL="914400" rtl="0" algn="l">
              <a:spcBef>
                <a:spcPts val="0"/>
              </a:spcBef>
              <a:spcAft>
                <a:spcPts val="0"/>
              </a:spcAft>
              <a:buSzPts val="1100"/>
              <a:buChar char="○"/>
            </a:pPr>
            <a:r>
              <a:rPr lang="en"/>
              <a:t>Select what gets saved</a:t>
            </a:r>
            <a:endParaRPr/>
          </a:p>
          <a:p>
            <a:pPr indent="-298450" lvl="1" marL="914400" rtl="0" algn="l">
              <a:spcBef>
                <a:spcPts val="0"/>
              </a:spcBef>
              <a:spcAft>
                <a:spcPts val="0"/>
              </a:spcAft>
              <a:buSzPts val="1100"/>
              <a:buChar char="○"/>
            </a:pPr>
            <a:r>
              <a:rPr lang="en"/>
              <a:t>These files should not be in active use</a:t>
            </a:r>
            <a:endParaRPr/>
          </a:p>
          <a:p>
            <a:pPr indent="-298450" lvl="1" marL="914400" rtl="0" algn="l">
              <a:spcBef>
                <a:spcPts val="0"/>
              </a:spcBef>
              <a:spcAft>
                <a:spcPts val="0"/>
              </a:spcAft>
              <a:buSzPts val="1100"/>
              <a:buChar char="○"/>
            </a:pPr>
            <a:r>
              <a:rPr lang="en"/>
              <a:t>If you have multiple versions of files - like access copies for web upload, these are not usually preserved - because you are prioritizing that space for the PRESERVATION files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d17ce5859_0_195: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d17ce585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When thinking about LONG TERM storage - having those different versions of your files (master file, access, copy, edited copies) organized is really important. So you know which files you need to add to long term storage.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Long term storage, best quality that you can afford -- those are your preservation masters - these files will dictate how much space you need to plan for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Access copes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Derivatives - exhibits, flyers, thumbnails online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AGAIN - your preservation copy is the one you are worried about in the long term</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d17ce5859_0_106: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d17ce585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2 types of storage</a:t>
            </a:r>
            <a:endParaRPr/>
          </a:p>
          <a:p>
            <a:pPr indent="-298450" lvl="0" marL="457200" rtl="0" algn="l">
              <a:spcBef>
                <a:spcPts val="0"/>
              </a:spcBef>
              <a:spcAft>
                <a:spcPts val="0"/>
              </a:spcAft>
              <a:buSzPts val="1100"/>
              <a:buChar char="●"/>
            </a:pPr>
            <a:r>
              <a:rPr lang="en"/>
              <a:t>At least two different types of storage media</a:t>
            </a:r>
            <a:endParaRPr/>
          </a:p>
          <a:p>
            <a:pPr indent="-298450" lvl="1" marL="914400" rtl="0" algn="l">
              <a:spcBef>
                <a:spcPts val="0"/>
              </a:spcBef>
              <a:spcAft>
                <a:spcPts val="0"/>
              </a:spcAft>
              <a:buSzPts val="1100"/>
              <a:buChar char="○"/>
            </a:pPr>
            <a:r>
              <a:rPr lang="en"/>
              <a:t>For your three storage locations - you can set it up however you like, but having at least two types of storage makes it a safer setup, in case a certain format turns out to be not viable </a:t>
            </a:r>
            <a:endParaRPr/>
          </a:p>
          <a:p>
            <a:pPr indent="-298450" lvl="1" marL="914400" rtl="0" algn="l">
              <a:spcBef>
                <a:spcPts val="0"/>
              </a:spcBef>
              <a:spcAft>
                <a:spcPts val="0"/>
              </a:spcAft>
              <a:buSzPts val="1100"/>
              <a:buChar char="○"/>
            </a:pPr>
            <a:r>
              <a:rPr lang="en"/>
              <a:t>So you might have two raid hard drive systems (1st and 2nd copy), and then also back up to cloud storage (3rd copy), </a:t>
            </a:r>
            <a:endParaRPr/>
          </a:p>
          <a:p>
            <a:pPr indent="-298450" lvl="1" marL="914400" rtl="0" algn="l">
              <a:spcBef>
                <a:spcPts val="0"/>
              </a:spcBef>
              <a:spcAft>
                <a:spcPts val="0"/>
              </a:spcAft>
              <a:buSzPts val="1100"/>
              <a:buChar char="○"/>
            </a:pPr>
            <a:r>
              <a:rPr lang="en"/>
              <a:t>Or a network server (1st copy), and two RAID hard drive systems (2nd and 3rd copy) </a:t>
            </a:r>
            <a:endParaRPr/>
          </a:p>
          <a:p>
            <a:pPr indent="-298450" lvl="1" marL="914400" rtl="0" algn="l">
              <a:spcBef>
                <a:spcPts val="0"/>
              </a:spcBef>
              <a:spcAft>
                <a:spcPts val="0"/>
              </a:spcAft>
              <a:buSzPts val="1100"/>
              <a:buChar char="○"/>
            </a:pPr>
            <a:r>
              <a:rPr lang="en"/>
              <a:t>Or as pictured in the image - RAID storage (1st copy) LTO tape (2nd copy) and cloud storage (3rd copy)</a:t>
            </a:r>
            <a:endParaRPr/>
          </a:p>
          <a:p>
            <a:pPr indent="-298450" lvl="0" marL="457200" rtl="0" algn="l">
              <a:spcBef>
                <a:spcPts val="0"/>
              </a:spcBef>
              <a:spcAft>
                <a:spcPts val="0"/>
              </a:spcAft>
              <a:buSzPts val="1100"/>
              <a:buChar char="●"/>
            </a:pPr>
            <a:r>
              <a:rPr lang="en"/>
              <a:t>Manageable - you should be able to easily maintain and oversee the storage, or easily be able to work with IT to manage</a:t>
            </a:r>
            <a:endParaRPr/>
          </a:p>
          <a:p>
            <a:pPr indent="-298450" lvl="0" marL="457200" rtl="0" algn="l">
              <a:spcBef>
                <a:spcPts val="0"/>
              </a:spcBef>
              <a:spcAft>
                <a:spcPts val="0"/>
              </a:spcAft>
              <a:buSzPts val="1100"/>
              <a:buChar char="●"/>
            </a:pPr>
            <a:r>
              <a:rPr lang="en"/>
              <a:t>Fault tolerant - you don’t want to worry about drive failure, so pick storage that has been tested, reviewed highly, and you can trust</a:t>
            </a:r>
            <a:endParaRPr/>
          </a:p>
          <a:p>
            <a:pPr indent="-298450" lvl="1" marL="914400" rtl="0" algn="l">
              <a:spcBef>
                <a:spcPts val="0"/>
              </a:spcBef>
              <a:spcAft>
                <a:spcPts val="0"/>
              </a:spcAft>
              <a:buSzPts val="1100"/>
              <a:buChar char="○"/>
            </a:pPr>
            <a:r>
              <a:rPr lang="en"/>
              <a:t>And swap out according to how long the storage media lasts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d17ce5859_0_114: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d17ce585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Then, if possible, have one storage location in a different disaster zone (avoiding a natural disaster that might destroy other storage)</a:t>
            </a:r>
            <a:endParaRPr/>
          </a:p>
          <a:p>
            <a:pPr indent="-298450" lvl="1" marL="914400" rtl="0" algn="l">
              <a:spcBef>
                <a:spcPts val="0"/>
              </a:spcBef>
              <a:spcAft>
                <a:spcPts val="0"/>
              </a:spcAft>
              <a:buSzPts val="1100"/>
              <a:buChar char="○"/>
            </a:pPr>
            <a:r>
              <a:rPr lang="en"/>
              <a:t>Think about what can affect your area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Cloud storage can be a good option for this, but you are </a:t>
            </a:r>
            <a:r>
              <a:rPr b="1" lang="en"/>
              <a:t>not </a:t>
            </a:r>
            <a:r>
              <a:rPr lang="en"/>
              <a:t>required to use cloud storage</a:t>
            </a:r>
            <a:endParaRPr/>
          </a:p>
          <a:p>
            <a:pPr indent="-298450" lvl="1" marL="914400" rtl="0" algn="l">
              <a:spcBef>
                <a:spcPts val="0"/>
              </a:spcBef>
              <a:spcAft>
                <a:spcPts val="0"/>
              </a:spcAft>
              <a:buSzPts val="1100"/>
              <a:buChar char="○"/>
            </a:pPr>
            <a:r>
              <a:rPr lang="en"/>
              <a:t>Some consortiums, Universities and other institutions look into partnering with each other to exchange storage space</a:t>
            </a:r>
            <a:endParaRPr/>
          </a:p>
          <a:p>
            <a:pPr indent="-298450" lvl="1" marL="914400" rtl="0" algn="l">
              <a:spcBef>
                <a:spcPts val="0"/>
              </a:spcBef>
              <a:spcAft>
                <a:spcPts val="0"/>
              </a:spcAft>
              <a:buSzPts val="1100"/>
              <a:buChar char="○"/>
            </a:pPr>
            <a:r>
              <a:rPr lang="en"/>
              <a:t>Other more simple ideas might be bringing a hard drive home with you, if you live in a different location from the other storage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d17ce5859_0_148: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d17ce585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Here are some different types of storage,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External hard drives - not a matter of if they will fail, but when(and need to be replaced every 2-3 years)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Flash drives - temporary storage - like the ones we have for this program </a:t>
            </a:r>
            <a:r>
              <a:rPr lang="en">
                <a:solidFill>
                  <a:schemeClr val="dk1"/>
                </a:solidFill>
              </a:rPr>
              <a:t>[avoid using these!]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RAID hard drive - Redundant Array of </a:t>
            </a:r>
            <a:r>
              <a:rPr lang="en">
                <a:solidFill>
                  <a:schemeClr val="dk1"/>
                </a:solidFill>
              </a:rPr>
              <a:t>Independent</a:t>
            </a:r>
            <a:r>
              <a:rPr lang="en">
                <a:solidFill>
                  <a:schemeClr val="dk1"/>
                </a:solidFill>
              </a:rPr>
              <a:t> Disks - multiple hard drives </a:t>
            </a:r>
            <a:r>
              <a:rPr lang="en">
                <a:solidFill>
                  <a:schemeClr val="dk1"/>
                </a:solidFill>
              </a:rPr>
              <a:t>together</a:t>
            </a:r>
            <a:r>
              <a:rPr lang="en">
                <a:solidFill>
                  <a:schemeClr val="dk1"/>
                </a:solidFill>
              </a:rPr>
              <a:t>, more fault tolerant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Cloud storage AKA hosted storage,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CDs, DVDs - these are a legacy format, were used for preservation at one point, but not anymore </a:t>
            </a:r>
            <a:r>
              <a:rPr lang="en">
                <a:solidFill>
                  <a:schemeClr val="dk1"/>
                </a:solidFill>
              </a:rPr>
              <a:t>[avoid using these!]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SSD - similar to hard drive, with no spinning disc -longer life 3-5 years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LTO tape - systems that IT would need to manage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NAS -  server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Knock a few off the list right away: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Flash drives - fail easily,</a:t>
            </a:r>
            <a:r>
              <a:rPr lang="en">
                <a:solidFill>
                  <a:schemeClr val="dk1"/>
                </a:solidFill>
              </a:rPr>
              <a:t> carry viruses easily </a:t>
            </a:r>
            <a:r>
              <a:rPr lang="en">
                <a:solidFill>
                  <a:schemeClr val="dk1"/>
                </a:solidFill>
              </a:rPr>
              <a:t>(and are easily lost or misplaced)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CDs or DVDs- obsolete, not used anymore - many new laptops no longer have an optical drive built in, media can degrade without warning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130b203f4_0_0: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9130b203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Cloud storage and hosted storage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Paying someone else to host your storage - contract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These files still take up space and energy to maintain, have environmental impact and cost</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May have </a:t>
            </a:r>
            <a:r>
              <a:rPr b="1" lang="en">
                <a:solidFill>
                  <a:schemeClr val="dk1"/>
                </a:solidFill>
              </a:rPr>
              <a:t>restrictions </a:t>
            </a:r>
            <a:r>
              <a:rPr lang="en">
                <a:solidFill>
                  <a:schemeClr val="dk1"/>
                </a:solidFill>
              </a:rPr>
              <a:t>on this in your community - of storing files and information </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PROS/CONS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Pros: can be cheap to store, can pick a storage location in another area (geographic region/disaster area different from yours.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Cons: depending on company can be expensive to get data out again on a quick turnaround</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You may have heard of Google Drive or Dropbox</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Amazon glacier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Microsoft azure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Carbonite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Cloud image: Markus Meier, FSFE / CC BY-SA (</a:t>
            </a:r>
            <a:r>
              <a:rPr lang="en" u="sng">
                <a:solidFill>
                  <a:schemeClr val="hlink"/>
                </a:solidFill>
                <a:hlinkClick r:id="rId2"/>
              </a:rPr>
              <a:t>https://creativecommons.org/licenses/by-sa/4.0</a:t>
            </a:r>
            <a:r>
              <a:rPr lang="en">
                <a:solidFill>
                  <a:schemeClr val="dk1"/>
                </a:solidFill>
              </a:rPr>
              <a:t>) </a:t>
            </a:r>
            <a:r>
              <a:rPr lang="en" u="sng">
                <a:solidFill>
                  <a:schemeClr val="hlink"/>
                </a:solidFill>
                <a:hlinkClick r:id="rId3"/>
              </a:rPr>
              <a:t>https://commons.wikimedia.org/wiki/File:FSFE_There_is_no_cloud_postcard_en.svg</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Background image: The National Archives (UK) / CC BY (</a:t>
            </a:r>
            <a:r>
              <a:rPr lang="en" u="sng">
                <a:solidFill>
                  <a:schemeClr val="hlink"/>
                </a:solidFill>
                <a:hlinkClick r:id="rId4"/>
              </a:rPr>
              <a:t>https://creativecommons.org/licenses/by/3.0</a:t>
            </a:r>
            <a:r>
              <a:rPr lang="en">
                <a:solidFill>
                  <a:schemeClr val="dk1"/>
                </a:solidFill>
              </a:rPr>
              <a:t>) </a:t>
            </a:r>
            <a:r>
              <a:rPr lang="en" u="sng">
                <a:solidFill>
                  <a:schemeClr val="hlink"/>
                </a:solidFill>
                <a:hlinkClick r:id="rId5"/>
              </a:rPr>
              <a:t>https://commons.wikimedia.org/wiki/File:A_view_of_the_server_room_at_The_National_Archives.jpg</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130b203f4_0_6: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9130b203f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External HDD - hard disc drive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Relatively inexpensive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But if you just have one, and it </a:t>
            </a:r>
            <a:r>
              <a:rPr b="1" lang="en">
                <a:solidFill>
                  <a:schemeClr val="dk1"/>
                </a:solidFill>
              </a:rPr>
              <a:t>fails</a:t>
            </a:r>
            <a:r>
              <a:rPr lang="en">
                <a:solidFill>
                  <a:schemeClr val="dk1"/>
                </a:solidFill>
              </a:rPr>
              <a:t>, you are out of luck</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Riskier than others, need to REPLACE 3-5 years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Plug in, drag and drop - easy enough to use after setup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Armchair / CC BY-SA (</a:t>
            </a:r>
            <a:r>
              <a:rPr lang="en" u="sng">
                <a:solidFill>
                  <a:schemeClr val="hlink"/>
                </a:solidFill>
                <a:hlinkClick r:id="rId2"/>
              </a:rPr>
              <a:t>https://creativecommons.org/licenses/by-sa/4.0</a:t>
            </a:r>
            <a:r>
              <a:rPr lang="en">
                <a:solidFill>
                  <a:schemeClr val="dk1"/>
                </a:solidFill>
              </a:rPr>
              <a:t>) </a:t>
            </a:r>
            <a:r>
              <a:rPr lang="en" u="sng">
                <a:solidFill>
                  <a:schemeClr val="hlink"/>
                </a:solidFill>
                <a:hlinkClick r:id="rId3"/>
              </a:rPr>
              <a:t>https://commons.wikimedia.org/wiki/File:Typical_External_Hard_Drive.JPG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130b203f4_0_11: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9130b203f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External RAID enclosure.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Multiple hard drives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More expensive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Redundant backups - less risk of failure -- if one fails, another will have backed up (still need to replace)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Ex: Synology diskstation (2 8tb drives = 4 tb)</a:t>
            </a:r>
            <a:endParaRPr>
              <a:solidFill>
                <a:schemeClr val="dk1"/>
              </a:solidFill>
            </a:endParaRPr>
          </a:p>
          <a:p>
            <a:pPr indent="-298450" lvl="2" marL="1371600" rtl="0" algn="l">
              <a:lnSpc>
                <a:spcPct val="115000"/>
              </a:lnSpc>
              <a:spcBef>
                <a:spcPts val="0"/>
              </a:spcBef>
              <a:spcAft>
                <a:spcPts val="0"/>
              </a:spcAft>
              <a:buSzPts val="1100"/>
              <a:buChar char="■"/>
            </a:pPr>
            <a:r>
              <a:rPr lang="en" u="sng">
                <a:solidFill>
                  <a:schemeClr val="hlink"/>
                </a:solidFill>
                <a:hlinkClick r:id="rId2"/>
              </a:rPr>
              <a:t>Western Digital</a:t>
            </a:r>
            <a:endParaRPr>
              <a:solidFill>
                <a:schemeClr val="dk1"/>
              </a:solidFill>
            </a:endParaRPr>
          </a:p>
          <a:p>
            <a:pPr indent="-298450" lvl="2" marL="1371600" rtl="0" algn="l">
              <a:lnSpc>
                <a:spcPct val="115000"/>
              </a:lnSpc>
              <a:spcBef>
                <a:spcPts val="0"/>
              </a:spcBef>
              <a:spcAft>
                <a:spcPts val="0"/>
              </a:spcAft>
              <a:buSzPts val="1100"/>
              <a:buChar char="■"/>
            </a:pPr>
            <a:r>
              <a:rPr lang="en" u="sng">
                <a:solidFill>
                  <a:schemeClr val="hlink"/>
                </a:solidFill>
                <a:hlinkClick r:id="rId3"/>
              </a:rPr>
              <a:t>Lacie</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SzPts val="1100"/>
              <a:buChar char="●"/>
            </a:pPr>
            <a:r>
              <a:rPr lang="en">
                <a:solidFill>
                  <a:schemeClr val="dk1"/>
                </a:solidFill>
              </a:rPr>
              <a:t>Kevin Lim Unboxing OWC Mercury Elite Pro RAID enclosure </a:t>
            </a:r>
            <a:r>
              <a:rPr lang="en" u="sng">
                <a:solidFill>
                  <a:schemeClr val="hlink"/>
                </a:solidFill>
                <a:hlinkClick r:id="rId4"/>
              </a:rPr>
              <a:t>https://creativecommons.org/licenses/by-nc-sa/2.0/</a:t>
            </a:r>
            <a:r>
              <a:rPr lang="en">
                <a:solidFill>
                  <a:schemeClr val="dk1"/>
                </a:solidFill>
              </a:rPr>
              <a:t> </a:t>
            </a:r>
            <a:r>
              <a:rPr lang="en" u="sng">
                <a:solidFill>
                  <a:schemeClr val="hlink"/>
                </a:solidFill>
                <a:hlinkClick r:id="rId5"/>
              </a:rPr>
              <a:t>https://www.flickr.com/photos/inju/193066937</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17ce5859_0_211: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17ce585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In your department, or outside and donated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 be digitized/converted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 may have started off as digital files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Thinking about digital donations, working with donors becomes incredibly important. Easy to donate lots of </a:t>
            </a:r>
            <a:r>
              <a:rPr lang="en">
                <a:solidFill>
                  <a:schemeClr val="dk1"/>
                </a:solidFill>
              </a:rPr>
              <a:t>unneeded</a:t>
            </a:r>
            <a:r>
              <a:rPr lang="en">
                <a:solidFill>
                  <a:schemeClr val="dk1"/>
                </a:solidFill>
              </a:rPr>
              <a:t> or unorganized files. Sitting down with them and going through the files. BEST QUALITY - and your preferred formats. </a:t>
            </a:r>
            <a:r>
              <a:rPr lang="en">
                <a:solidFill>
                  <a:schemeClr val="dk1"/>
                </a:solidFill>
              </a:rPr>
              <a:t>-working with donors to make sure you are getting ONLY what is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 to organize and make sense of digital files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Think about physical and digital files in all policies, even if they are not being donated yet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need a place to store files, for the long term</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130b203f4_0_16: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9130b203f4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LTO Tape storage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Cheap media, need equipment to read/write,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Need someone who knows how to run the equipment (tape reader) - that staff is expensive infrastructure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Would probably want IT to handle</a:t>
            </a:r>
            <a:endParaRPr>
              <a:solidFill>
                <a:schemeClr val="dk1"/>
              </a:solidFill>
            </a:endParaRPr>
          </a:p>
          <a:p>
            <a:pPr indent="-317500" lvl="0" marL="457200" rtl="0" algn="l">
              <a:lnSpc>
                <a:spcPct val="100000"/>
              </a:lnSpc>
              <a:spcBef>
                <a:spcPts val="0"/>
              </a:spcBef>
              <a:spcAft>
                <a:spcPts val="0"/>
              </a:spcAft>
              <a:buSzPts val="1400"/>
              <a:buChar char="●"/>
            </a:pPr>
            <a:r>
              <a:rPr lang="en">
                <a:solidFill>
                  <a:schemeClr val="dk1"/>
                </a:solidFill>
              </a:rPr>
              <a:t>Austinmurphy at English Wikipedia / CC BY-SA (</a:t>
            </a:r>
            <a:r>
              <a:rPr lang="en" u="sng">
                <a:solidFill>
                  <a:schemeClr val="hlink"/>
                </a:solidFill>
                <a:hlinkClick r:id="rId2"/>
              </a:rPr>
              <a:t>https://creativecommons.org/licenses/by-sa/3.0</a:t>
            </a:r>
            <a:r>
              <a:rPr lang="en">
                <a:solidFill>
                  <a:schemeClr val="dk1"/>
                </a:solidFill>
              </a:rPr>
              <a:t>) https://commons.wikimedia.org/wiki/File:LTO2-cart-wo-top-shell.jpg</a:t>
            </a:r>
            <a:endParaRPr>
              <a:solidFill>
                <a:schemeClr val="dk1"/>
              </a:solidFill>
            </a:endParaRPr>
          </a:p>
          <a:p>
            <a:pPr indent="-317500" lvl="0" marL="457200" rtl="0" algn="l">
              <a:lnSpc>
                <a:spcPct val="100000"/>
              </a:lnSpc>
              <a:spcBef>
                <a:spcPts val="0"/>
              </a:spcBef>
              <a:spcAft>
                <a:spcPts val="0"/>
              </a:spcAft>
              <a:buSzPts val="1400"/>
              <a:buChar char="●"/>
            </a:pPr>
            <a:r>
              <a:rPr lang="en">
                <a:solidFill>
                  <a:schemeClr val="dk1"/>
                </a:solidFill>
              </a:rPr>
              <a:t>User Trimbo on en.wikipedia / CC SA (</a:t>
            </a:r>
            <a:r>
              <a:rPr lang="en" u="sng">
                <a:solidFill>
                  <a:schemeClr val="hlink"/>
                </a:solidFill>
                <a:hlinkClick r:id="rId3"/>
              </a:rPr>
              <a:t>http://creativecommons.org/licenses/sa/1.0/</a:t>
            </a:r>
            <a:r>
              <a:rPr lang="en">
                <a:solidFill>
                  <a:schemeClr val="dk1"/>
                </a:solidFill>
              </a:rPr>
              <a:t>)  https://commons.wikimedia.org/wiki/File:LTODriveWithTape.jpg</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9130b203f4_0_22: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9130b203f4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Network Attached Storage or a Storage Server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IT would probably handle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VIA Gallery from Hsintien, Taiwan / CC BY (</a:t>
            </a:r>
            <a:r>
              <a:rPr lang="en" u="sng">
                <a:solidFill>
                  <a:schemeClr val="hlink"/>
                </a:solidFill>
                <a:hlinkClick r:id="rId2"/>
              </a:rPr>
              <a:t>https://creativecommons.org/licenses/by/2.0</a:t>
            </a:r>
            <a:r>
              <a:rPr lang="en">
                <a:solidFill>
                  <a:schemeClr val="dk1"/>
                </a:solidFill>
              </a:rPr>
              <a:t>) </a:t>
            </a:r>
            <a:r>
              <a:rPr lang="en" u="sng">
                <a:solidFill>
                  <a:schemeClr val="hlink"/>
                </a:solidFill>
                <a:hlinkClick r:id="rId3"/>
              </a:rPr>
              <a:t>https://commons.wikimedia.org/wiki/File:Network_Storage_Server-_VIA_NSD7800_(angle_view_with_case_open)_(3179536746).jpg</a:t>
            </a:r>
            <a:r>
              <a:rPr lang="en">
                <a:solidFill>
                  <a:schemeClr val="dk1"/>
                </a:solidFill>
              </a:rPr>
              <a:t>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d17ce5859_0_75: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d17ce585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Think about what you currently have - is there anything that you can’t afford to lose? Backup</a:t>
            </a:r>
            <a:endParaRPr/>
          </a:p>
          <a:p>
            <a:pPr indent="-298450" lvl="0" marL="457200" rtl="0" algn="l">
              <a:spcBef>
                <a:spcPts val="0"/>
              </a:spcBef>
              <a:spcAft>
                <a:spcPts val="0"/>
              </a:spcAft>
              <a:buSzPts val="1100"/>
              <a:buChar char="●"/>
            </a:pPr>
            <a:r>
              <a:rPr lang="en"/>
              <a:t>Document what digital collections you have - create an inventory</a:t>
            </a:r>
            <a:endParaRPr/>
          </a:p>
          <a:p>
            <a:pPr indent="-298450" lvl="0" marL="457200" rtl="0" algn="l">
              <a:lnSpc>
                <a:spcPct val="115000"/>
              </a:lnSpc>
              <a:spcBef>
                <a:spcPts val="0"/>
              </a:spcBef>
              <a:spcAft>
                <a:spcPts val="0"/>
              </a:spcAft>
              <a:buSzPts val="1100"/>
              <a:buChar char="●"/>
            </a:pPr>
            <a:r>
              <a:rPr lang="en"/>
              <a:t>Start conversations - your department, your supervisors, administration, IT department</a:t>
            </a:r>
            <a:endParaRPr/>
          </a:p>
          <a:p>
            <a:pPr indent="-298450" lvl="1" marL="914400" rtl="0" algn="l">
              <a:lnSpc>
                <a:spcPct val="115000"/>
              </a:lnSpc>
              <a:spcBef>
                <a:spcPts val="0"/>
              </a:spcBef>
              <a:spcAft>
                <a:spcPts val="0"/>
              </a:spcAft>
              <a:buSzPts val="1100"/>
              <a:buChar char="○"/>
            </a:pPr>
            <a:r>
              <a:rPr lang="en"/>
              <a:t>In an ideal world everyone could have all those resources to support your work</a:t>
            </a:r>
            <a:endParaRPr/>
          </a:p>
          <a:p>
            <a:pPr indent="-298450" lvl="1" marL="914400" rtl="0" algn="l">
              <a:lnSpc>
                <a:spcPct val="115000"/>
              </a:lnSpc>
              <a:spcBef>
                <a:spcPts val="0"/>
              </a:spcBef>
              <a:spcAft>
                <a:spcPts val="0"/>
              </a:spcAft>
              <a:buSzPts val="1100"/>
              <a:buChar char="○"/>
            </a:pPr>
            <a:r>
              <a:rPr lang="en"/>
              <a:t>We understand that things aren’t always ideal</a:t>
            </a:r>
            <a:endParaRPr/>
          </a:p>
          <a:p>
            <a:pPr indent="-298450" lvl="1" marL="914400" rtl="0" algn="l">
              <a:lnSpc>
                <a:spcPct val="115000"/>
              </a:lnSpc>
              <a:spcBef>
                <a:spcPts val="0"/>
              </a:spcBef>
              <a:spcAft>
                <a:spcPts val="0"/>
              </a:spcAft>
              <a:buSzPts val="1100"/>
              <a:buChar char="○"/>
            </a:pPr>
            <a:r>
              <a:rPr lang="en"/>
              <a:t>Think of WHO is involved with storage of digital files, think about how to talk and with them</a:t>
            </a:r>
            <a:endParaRPr/>
          </a:p>
          <a:p>
            <a:pPr indent="-298450" lvl="1" marL="914400" rtl="0" algn="l">
              <a:lnSpc>
                <a:spcPct val="115000"/>
              </a:lnSpc>
              <a:spcBef>
                <a:spcPts val="0"/>
              </a:spcBef>
              <a:spcAft>
                <a:spcPts val="0"/>
              </a:spcAft>
              <a:buSzPts val="1100"/>
              <a:buChar char="○"/>
            </a:pPr>
            <a:r>
              <a:rPr lang="en"/>
              <a:t>If that is just you, that’s ok too, because you have us to talk to</a:t>
            </a:r>
            <a:endParaRPr/>
          </a:p>
          <a:p>
            <a:pPr indent="-298450" lvl="0" marL="457200" rtl="0" algn="l">
              <a:spcBef>
                <a:spcPts val="0"/>
              </a:spcBef>
              <a:spcAft>
                <a:spcPts val="0"/>
              </a:spcAft>
              <a:buSzPts val="1100"/>
              <a:buChar char="●"/>
            </a:pPr>
            <a:r>
              <a:rPr lang="en"/>
              <a:t>Levels of Digital Preservation Preparedness document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d17ce5859_0_22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d17ce585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Get your files off of thumb drives, CDs, floppy disks - these are at risk!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Figure out file types - what are the recommended file types for the formats you have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Think about internal </a:t>
            </a:r>
            <a:r>
              <a:rPr lang="en">
                <a:solidFill>
                  <a:schemeClr val="dk1"/>
                </a:solidFill>
              </a:rPr>
              <a:t>security</a:t>
            </a:r>
            <a:r>
              <a:rPr lang="en">
                <a:solidFill>
                  <a:schemeClr val="dk1"/>
                </a:solidFill>
              </a:rPr>
              <a:t> and access to files - who currently has access? Who should have access?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Prevent human error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Prevent malicious actions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Forecast what you will create - understand how much space you need currently and in future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be hard to know how much storage you need, but there are ways of estimating…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u="sng">
                <a:solidFill>
                  <a:srgbClr val="0000FF"/>
                </a:solidFill>
                <a:hlinkClick r:id="rId2">
                  <a:extLst>
                    <a:ext uri="{A12FA001-AC4F-418D-AE19-62706E023703}">
                      <ahyp:hlinkClr val="tx"/>
                    </a:ext>
                  </a:extLst>
                </a:hlinkClick>
              </a:rPr>
              <a:t>Digital Rebellion</a:t>
            </a:r>
            <a:endParaRPr>
              <a:solidFill>
                <a:srgbClr val="073763"/>
              </a:solidFill>
            </a:endParaRPr>
          </a:p>
          <a:p>
            <a:pPr indent="-298450" lvl="1" marL="914400" rtl="0" algn="l">
              <a:lnSpc>
                <a:spcPct val="115000"/>
              </a:lnSpc>
              <a:spcBef>
                <a:spcPts val="0"/>
              </a:spcBef>
              <a:spcAft>
                <a:spcPts val="0"/>
              </a:spcAft>
              <a:buClr>
                <a:schemeClr val="dk1"/>
              </a:buClr>
              <a:buSzPts val="1100"/>
              <a:buChar char="○"/>
            </a:pPr>
            <a:r>
              <a:rPr lang="en"/>
              <a:t>Audio - </a:t>
            </a:r>
            <a:r>
              <a:rPr lang="en" u="sng">
                <a:solidFill>
                  <a:srgbClr val="0000FF"/>
                </a:solidFill>
                <a:hlinkClick r:id="rId3">
                  <a:extLst>
                    <a:ext uri="{A12FA001-AC4F-418D-AE19-62706E023703}">
                      <ahyp:hlinkClr val="tx"/>
                    </a:ext>
                  </a:extLst>
                </a:hlinkClick>
              </a:rPr>
              <a:t>The Audio Archive</a:t>
            </a:r>
            <a:endParaRPr>
              <a:solidFill>
                <a:srgbClr val="073763"/>
              </a:solidFill>
            </a:endParaRPr>
          </a:p>
          <a:p>
            <a:pPr indent="-298450" lvl="1" marL="914400" rtl="0" algn="l">
              <a:lnSpc>
                <a:spcPct val="115000"/>
              </a:lnSpc>
              <a:spcBef>
                <a:spcPts val="0"/>
              </a:spcBef>
              <a:spcAft>
                <a:spcPts val="0"/>
              </a:spcAft>
              <a:buClr>
                <a:schemeClr val="dk1"/>
              </a:buClr>
              <a:buSzPts val="1100"/>
              <a:buChar char="○"/>
            </a:pPr>
            <a:r>
              <a:rPr lang="en"/>
              <a:t>Photograph - </a:t>
            </a:r>
            <a:r>
              <a:rPr lang="en" u="sng">
                <a:solidFill>
                  <a:srgbClr val="0000FF"/>
                </a:solidFill>
                <a:hlinkClick r:id="rId4">
                  <a:extLst>
                    <a:ext uri="{A12FA001-AC4F-418D-AE19-62706E023703}">
                      <ahyp:hlinkClr val="tx"/>
                    </a:ext>
                  </a:extLst>
                </a:hlinkClick>
              </a:rPr>
              <a:t>NAU</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d17ce5859_0_59: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d17ce585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Complete the SHN resource </a:t>
            </a:r>
            <a:r>
              <a:rPr lang="en"/>
              <a:t>Digital Preservation Questions Worksheet: Part 1 to get some helpful questions and discussion started </a:t>
            </a:r>
            <a:r>
              <a:rPr lang="en"/>
              <a:t>around</a:t>
            </a:r>
            <a:r>
              <a:rPr lang="en"/>
              <a:t> this topic. Bring others into the conversation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cff3e9fb2_2_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cff3e9fb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Take 20-30 minutes and discuss with others, or reflect by yourself and take notes</a:t>
            </a:r>
            <a:endParaRPr/>
          </a:p>
          <a:p>
            <a:pPr indent="-298450" lvl="1" marL="914400" rtl="0" algn="l">
              <a:spcBef>
                <a:spcPts val="0"/>
              </a:spcBef>
              <a:spcAft>
                <a:spcPts val="0"/>
              </a:spcAft>
              <a:buSzPts val="1100"/>
              <a:buChar char="○"/>
            </a:pPr>
            <a:r>
              <a:rPr lang="en"/>
              <a:t>What are a few top concerns you have about digital storage and preservation?</a:t>
            </a:r>
            <a:endParaRPr/>
          </a:p>
          <a:p>
            <a:pPr indent="-298450" lvl="2" marL="1371600" rtl="0" algn="l">
              <a:spcBef>
                <a:spcPts val="0"/>
              </a:spcBef>
              <a:spcAft>
                <a:spcPts val="0"/>
              </a:spcAft>
              <a:buSzPts val="1100"/>
              <a:buChar char="■"/>
            </a:pPr>
            <a:r>
              <a:rPr lang="en"/>
              <a:t>Does your current digital storage setup pass the “3-2-1” rule?</a:t>
            </a:r>
            <a:endParaRPr/>
          </a:p>
          <a:p>
            <a:pPr indent="-298450" lvl="2" marL="1371600" rtl="0" algn="l">
              <a:spcBef>
                <a:spcPts val="0"/>
              </a:spcBef>
              <a:spcAft>
                <a:spcPts val="0"/>
              </a:spcAft>
              <a:buSzPts val="1100"/>
              <a:buChar char="■"/>
            </a:pPr>
            <a:r>
              <a:rPr lang="en"/>
              <a:t>Is there anything you are particularly worried about?</a:t>
            </a:r>
            <a:endParaRPr/>
          </a:p>
          <a:p>
            <a:pPr indent="-298450" lvl="2" marL="1371600" rtl="0" algn="l">
              <a:spcBef>
                <a:spcPts val="0"/>
              </a:spcBef>
              <a:spcAft>
                <a:spcPts val="0"/>
              </a:spcAft>
              <a:buSzPts val="1100"/>
              <a:buChar char="■"/>
            </a:pPr>
            <a:r>
              <a:rPr lang="en"/>
              <a:t>Are there any past events like data loss or corruption? </a:t>
            </a:r>
            <a:endParaRPr/>
          </a:p>
          <a:p>
            <a:pPr indent="-298450" lvl="1" marL="914400" rtl="0" algn="l">
              <a:spcBef>
                <a:spcPts val="0"/>
              </a:spcBef>
              <a:spcAft>
                <a:spcPts val="0"/>
              </a:spcAft>
              <a:buSzPts val="1100"/>
              <a:buChar char="○"/>
            </a:pPr>
            <a:r>
              <a:rPr lang="en"/>
              <a:t>Who else in your department, organization, or community should be involved in digital storage and preservation planning?</a:t>
            </a:r>
            <a:endParaRPr/>
          </a:p>
          <a:p>
            <a:pPr indent="-298450" lvl="2" marL="1371600" rtl="0" algn="l">
              <a:spcBef>
                <a:spcPts val="0"/>
              </a:spcBef>
              <a:spcAft>
                <a:spcPts val="0"/>
              </a:spcAft>
              <a:buSzPts val="1100"/>
              <a:buChar char="■"/>
            </a:pPr>
            <a:r>
              <a:rPr lang="en"/>
              <a:t>Who are your allies?</a:t>
            </a:r>
            <a:endParaRPr/>
          </a:p>
          <a:p>
            <a:pPr indent="-298450" lvl="2" marL="1371600" rtl="0" algn="l">
              <a:spcBef>
                <a:spcPts val="0"/>
              </a:spcBef>
              <a:spcAft>
                <a:spcPts val="0"/>
              </a:spcAft>
              <a:buSzPts val="1100"/>
              <a:buChar char="■"/>
            </a:pPr>
            <a:r>
              <a:rPr lang="en"/>
              <a:t>Who has skills that would be helpful?</a:t>
            </a:r>
            <a:endParaRPr/>
          </a:p>
          <a:p>
            <a:pPr indent="-298450" lvl="2" marL="1371600" rtl="0" algn="l">
              <a:spcBef>
                <a:spcPts val="0"/>
              </a:spcBef>
              <a:spcAft>
                <a:spcPts val="0"/>
              </a:spcAft>
              <a:buSzPts val="1100"/>
              <a:buChar char="■"/>
            </a:pPr>
            <a:r>
              <a:rPr lang="en"/>
              <a:t>Who has access to funding or grant writing skills?</a:t>
            </a:r>
            <a:endParaRPr/>
          </a:p>
          <a:p>
            <a:pPr indent="-298450" lvl="2" marL="1371600" rtl="0" algn="l">
              <a:spcBef>
                <a:spcPts val="0"/>
              </a:spcBef>
              <a:spcAft>
                <a:spcPts val="0"/>
              </a:spcAft>
              <a:buSzPts val="1100"/>
              <a:buChar char="■"/>
            </a:pPr>
            <a:r>
              <a:rPr lang="en"/>
              <a:t>Who in leadership or administration do you need to speak with?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130b203f4_0_121: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130b203f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c0c535299_2_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c0c53529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0ac1dfa87_0_3:notes"/>
          <p:cNvSpPr/>
          <p:nvPr>
            <p:ph idx="2" type="sldImg"/>
          </p:nvPr>
        </p:nvSpPr>
        <p:spPr>
          <a:xfrm>
            <a:off x="311899"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90ac1dfa8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d17ce5859_0_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d17ce58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What is digital preservation?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Long term storage, management, and preservation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all the work you put into digitizing will be saved for the long term!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Digital preservation should be a conversation throughout your department/institution - if not, you will have to start small and keep at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Should be considering digital preservation in general, and with every digital project that you start</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17ce5859_0_5: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d17ce58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Documentation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a:t>
            </a:r>
            <a:r>
              <a:rPr lang="en">
                <a:solidFill>
                  <a:schemeClr val="dk1"/>
                </a:solidFill>
              </a:rPr>
              <a:t> Digital preservation plan that includes all parts of saving and preserving files, managing files, checking files - making sure it all works together and is carried out</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See the SHN Resources </a:t>
            </a:r>
            <a:r>
              <a:rPr i="1" lang="en">
                <a:solidFill>
                  <a:schemeClr val="dk1"/>
                </a:solidFill>
              </a:rPr>
              <a:t>Activities to Include in a Digital Preservation Plan</a:t>
            </a:r>
            <a:r>
              <a:rPr lang="en">
                <a:solidFill>
                  <a:schemeClr val="dk1"/>
                </a:solidFill>
              </a:rPr>
              <a:t> and </a:t>
            </a:r>
            <a:r>
              <a:rPr i="1" lang="en">
                <a:solidFill>
                  <a:schemeClr val="dk1"/>
                </a:solidFill>
              </a:rPr>
              <a:t>Digital Preservation Plan Worksheet</a:t>
            </a:r>
            <a:endParaRPr i="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policy is a written version of this information, that ties into institutional and departmental goals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See the SHN resource </a:t>
            </a:r>
            <a:r>
              <a:rPr i="1" lang="en">
                <a:solidFill>
                  <a:schemeClr val="dk1"/>
                </a:solidFill>
              </a:rPr>
              <a:t>Developing a Digital Preservation Policy</a:t>
            </a:r>
            <a:endParaRPr i="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Your workflows and practices are what gets carried out day-to-day, the information from your plan and policy must be applicable to daily/weekly/monthly/yearly actions to implement effective digital preservation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All of this documentation and implementation must be updated as technology and approaches change and evolve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Similar to digitization projects - </a:t>
            </a:r>
            <a:r>
              <a:rPr lang="en">
                <a:solidFill>
                  <a:schemeClr val="dk1"/>
                </a:solidFill>
              </a:rPr>
              <a:t>the most time goes into the planning </a:t>
            </a:r>
            <a:r>
              <a:rPr lang="en">
                <a:solidFill>
                  <a:schemeClr val="dk1"/>
                </a:solidFill>
              </a:rPr>
              <a:t>(this planning requires time up front, but will help sustain the project)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Your plan - not just created once and complete...like with your other policies, it must be revisited (especially with changing technology- updates)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hardware, software, security changes, your plan must also stay up to date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Luckily, you aren't alone! You either have other people in your institution that should be involved OR you can reach out to others in similar situations (institutions of all sizes struggle with these issues) - make a team!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might also be joining a conversation that has already been started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do this,...need to FIND OUT what already exists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going to get funding from outside agencies or within your own organization it is imperative have a conversation about what your organization already has in place, so any new funding can be put to the best 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want to re-do anything that already is working well!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Or duplicate work done in two separate departments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initial conversations, and then continue -- - how do people check in (meetings, conference calls?)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Want to make sure all responsibilities are covered - who is in charge of what? Make sure the long term preservation needs are understood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Since DP can get very complicated, and is unique to each situation, we created a Pyramid of Digital Preservation...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17ce5859_0_10:notes"/>
          <p:cNvSpPr/>
          <p:nvPr>
            <p:ph idx="2" type="sldImg"/>
          </p:nvPr>
        </p:nvSpPr>
        <p:spPr>
          <a:xfrm>
            <a:off x="312027" y="685800"/>
            <a:ext cx="623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d17ce585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SzPts val="1100"/>
              <a:buChar char="●"/>
            </a:pPr>
            <a:r>
              <a:rPr b="0" i="0" lang="en" sz="1100" u="none" cap="none" strike="noStrike"/>
              <a:t>Broke down digital preservation into 3 essential parts that any Digital Preservation Plan will have to involve</a:t>
            </a:r>
            <a:endParaRPr sz="1100"/>
          </a:p>
          <a:p>
            <a:pPr indent="-298450" lvl="0" marL="457200" marR="0" rtl="0" algn="l">
              <a:spcBef>
                <a:spcPts val="0"/>
              </a:spcBef>
              <a:spcAft>
                <a:spcPts val="0"/>
              </a:spcAft>
              <a:buSzPts val="1100"/>
              <a:buChar char="●"/>
            </a:pPr>
            <a:r>
              <a:rPr lang="en" sz="1100"/>
              <a:t>FIRST, the most important foundational piece</a:t>
            </a:r>
            <a:endParaRPr sz="1100"/>
          </a:p>
          <a:p>
            <a:pPr indent="0" lvl="0" marL="0" marR="0" rtl="0" algn="l">
              <a:spcBef>
                <a:spcPts val="0"/>
              </a:spcBef>
              <a:spcAft>
                <a:spcPts val="0"/>
              </a:spcAft>
              <a:buNone/>
            </a:pPr>
            <a:r>
              <a:t/>
            </a: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17ce5859_0_64: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d17ce585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Storage is the base of our pyramid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Making sure that content is stored safely and securely for long term preservation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might not be doing this work! You might have an IT department, or a person on your staff who is in charge of storage, technology, computers….But that doesn’t mean that you don’t have a responsibility to make sure that it is being carried out, and your files are securely preserved.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0ac1dfa87_0_101: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0ac1dfa8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Another wonderful resource for understanding digital preservation, starting out with some basics and improving over time is the National Digital Stewardship Alliances Levels of Digital Preservation</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SzPts val="1100"/>
              <a:buChar char="●"/>
            </a:pPr>
            <a:r>
              <a:rPr lang="en">
                <a:solidFill>
                  <a:schemeClr val="dk1"/>
                </a:solidFill>
              </a:rPr>
              <a:t>For more about the different levels of preservation, check out: </a:t>
            </a:r>
            <a:r>
              <a:rPr lang="en" u="sng">
                <a:solidFill>
                  <a:schemeClr val="hlink"/>
                </a:solidFill>
                <a:hlinkClick r:id="rId2"/>
              </a:rPr>
              <a:t>https://ndsa.org/publications/levels-of-digital-preservation/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d17ce5859_0_70:notes"/>
          <p:cNvSpPr/>
          <p:nvPr>
            <p:ph idx="2" type="sldImg"/>
          </p:nvPr>
        </p:nvSpPr>
        <p:spPr>
          <a:xfrm>
            <a:off x="311898" y="685800"/>
            <a:ext cx="62349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d17ce585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Get what you need for your digital content, AND what will be created in the future</a:t>
            </a:r>
            <a:endParaRPr/>
          </a:p>
          <a:p>
            <a:pPr indent="-298450" lvl="1" marL="914400" rtl="0" algn="l">
              <a:spcBef>
                <a:spcPts val="0"/>
              </a:spcBef>
              <a:spcAft>
                <a:spcPts val="0"/>
              </a:spcAft>
              <a:buSzPts val="1100"/>
              <a:buChar char="○"/>
            </a:pPr>
            <a:r>
              <a:rPr lang="en">
                <a:highlight>
                  <a:srgbClr val="FFFFFF"/>
                </a:highlight>
              </a:rPr>
              <a:t>Ideally all of your long term </a:t>
            </a:r>
            <a:r>
              <a:rPr lang="en">
                <a:highlight>
                  <a:srgbClr val="FFFFFF"/>
                </a:highlight>
              </a:rPr>
              <a:t>preservation</a:t>
            </a:r>
            <a:r>
              <a:rPr lang="en">
                <a:highlight>
                  <a:srgbClr val="FFFFFF"/>
                </a:highlight>
              </a:rPr>
              <a:t> files can be stored together and organized in a meaningful way</a:t>
            </a:r>
            <a:endParaRPr/>
          </a:p>
          <a:p>
            <a:pPr indent="-298450" lvl="0" marL="457200" rtl="0" algn="l">
              <a:spcBef>
                <a:spcPts val="0"/>
              </a:spcBef>
              <a:spcAft>
                <a:spcPts val="0"/>
              </a:spcAft>
              <a:buSzPts val="1100"/>
              <a:buChar char="●"/>
            </a:pPr>
            <a:r>
              <a:rPr lang="en"/>
              <a:t>Talk to IT, they may be the ones setting you up, or may prefer a certain type of storage, figuring out funding</a:t>
            </a:r>
            <a:endParaRPr/>
          </a:p>
          <a:p>
            <a:pPr indent="-298450" lvl="0" marL="457200" rtl="0" algn="l">
              <a:spcBef>
                <a:spcPts val="0"/>
              </a:spcBef>
              <a:spcAft>
                <a:spcPts val="0"/>
              </a:spcAft>
              <a:buSzPts val="1100"/>
              <a:buChar char="●"/>
            </a:pPr>
            <a:r>
              <a:rPr lang="en"/>
              <a:t>Many options for storage - all storage options have pros and cons - make a decision that will fit best for you (and try to avoid flash drives/single hard drives)</a:t>
            </a:r>
            <a:endParaRPr/>
          </a:p>
          <a:p>
            <a:pPr indent="-298450" lvl="1" marL="914400" rtl="0" algn="l">
              <a:spcBef>
                <a:spcPts val="0"/>
              </a:spcBef>
              <a:spcAft>
                <a:spcPts val="0"/>
              </a:spcAft>
              <a:buSzPts val="1100"/>
              <a:buChar char="○"/>
            </a:pPr>
            <a:r>
              <a:rPr lang="en"/>
              <a:t>Think about how your backups fit in with each other</a:t>
            </a:r>
            <a:endParaRPr/>
          </a:p>
          <a:p>
            <a:pPr indent="-298450" lvl="0" marL="457200" rtl="0" algn="l">
              <a:spcBef>
                <a:spcPts val="0"/>
              </a:spcBef>
              <a:spcAft>
                <a:spcPts val="0"/>
              </a:spcAft>
              <a:buSzPts val="1100"/>
              <a:buChar char="●"/>
            </a:pPr>
            <a:r>
              <a:rPr lang="en"/>
              <a:t>Workflows for backing up content, multiple places for backups - fail safes if one is destroyed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1425" y="2775847"/>
            <a:ext cx="5216700" cy="11340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p:txBody>
      </p:sp>
      <p:sp>
        <p:nvSpPr>
          <p:cNvPr id="10" name="Google Shape;10;p2"/>
          <p:cNvSpPr/>
          <p:nvPr/>
        </p:nvSpPr>
        <p:spPr>
          <a:xfrm>
            <a:off x="5938246" y="2476870"/>
            <a:ext cx="7218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659861" y="2476870"/>
            <a:ext cx="7218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 y="2476870"/>
            <a:ext cx="7218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21425" y="2476870"/>
            <a:ext cx="52167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89" name="Shape 89"/>
        <p:cNvGrpSpPr/>
        <p:nvPr/>
      </p:nvGrpSpPr>
      <p:grpSpPr>
        <a:xfrm>
          <a:off x="0" y="0"/>
          <a:ext cx="0" cy="0"/>
          <a:chOff x="0" y="0"/>
          <a:chExt cx="0" cy="0"/>
        </a:xfrm>
      </p:grpSpPr>
      <p:sp>
        <p:nvSpPr>
          <p:cNvPr id="90" name="Google Shape;90;p11"/>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0" y="4953740"/>
            <a:ext cx="893700" cy="75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893710" y="4953740"/>
            <a:ext cx="64626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3"/>
          <p:cNvSpPr txBox="1"/>
          <p:nvPr>
            <p:ph type="ctrTitle"/>
          </p:nvPr>
        </p:nvSpPr>
        <p:spPr>
          <a:xfrm>
            <a:off x="311708" y="728029"/>
            <a:ext cx="8520600" cy="200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4" name="Google Shape;104;p13"/>
          <p:cNvSpPr txBox="1"/>
          <p:nvPr>
            <p:ph idx="1" type="subTitle"/>
          </p:nvPr>
        </p:nvSpPr>
        <p:spPr>
          <a:xfrm>
            <a:off x="311700" y="2771144"/>
            <a:ext cx="8520600" cy="77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 name="Google Shape;105;p13"/>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4"/>
          <p:cNvSpPr txBox="1"/>
          <p:nvPr>
            <p:ph type="title"/>
          </p:nvPr>
        </p:nvSpPr>
        <p:spPr>
          <a:xfrm>
            <a:off x="311700" y="2103053"/>
            <a:ext cx="8520600" cy="82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8" name="Google Shape;108;p14"/>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15"/>
          <p:cNvSpPr txBox="1"/>
          <p:nvPr>
            <p:ph type="title"/>
          </p:nvPr>
        </p:nvSpPr>
        <p:spPr>
          <a:xfrm>
            <a:off x="311700" y="435136"/>
            <a:ext cx="8520600" cy="559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15"/>
          <p:cNvSpPr txBox="1"/>
          <p:nvPr>
            <p:ph idx="1" type="body"/>
          </p:nvPr>
        </p:nvSpPr>
        <p:spPr>
          <a:xfrm>
            <a:off x="311700" y="1126864"/>
            <a:ext cx="8520600" cy="3340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2" name="Google Shape;112;p15"/>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16"/>
          <p:cNvSpPr txBox="1"/>
          <p:nvPr>
            <p:ph type="title"/>
          </p:nvPr>
        </p:nvSpPr>
        <p:spPr>
          <a:xfrm>
            <a:off x="311700" y="435136"/>
            <a:ext cx="8520600" cy="559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16"/>
          <p:cNvSpPr txBox="1"/>
          <p:nvPr>
            <p:ph idx="1" type="body"/>
          </p:nvPr>
        </p:nvSpPr>
        <p:spPr>
          <a:xfrm>
            <a:off x="311700" y="1126864"/>
            <a:ext cx="3999900" cy="33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16"/>
          <p:cNvSpPr txBox="1"/>
          <p:nvPr>
            <p:ph idx="2" type="body"/>
          </p:nvPr>
        </p:nvSpPr>
        <p:spPr>
          <a:xfrm>
            <a:off x="4832400" y="1126864"/>
            <a:ext cx="3999900" cy="334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7" name="Google Shape;117;p16"/>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17"/>
          <p:cNvSpPr txBox="1"/>
          <p:nvPr>
            <p:ph type="title"/>
          </p:nvPr>
        </p:nvSpPr>
        <p:spPr>
          <a:xfrm>
            <a:off x="311700" y="435136"/>
            <a:ext cx="8520600" cy="559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17"/>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543253"/>
            <a:ext cx="2808000" cy="73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3" name="Google Shape;123;p18"/>
          <p:cNvSpPr txBox="1"/>
          <p:nvPr>
            <p:ph idx="1" type="body"/>
          </p:nvPr>
        </p:nvSpPr>
        <p:spPr>
          <a:xfrm>
            <a:off x="311700" y="1358720"/>
            <a:ext cx="2808000" cy="3108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4" name="Google Shape;124;p18"/>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5" name="Shape 125"/>
        <p:cNvGrpSpPr/>
        <p:nvPr/>
      </p:nvGrpSpPr>
      <p:grpSpPr>
        <a:xfrm>
          <a:off x="0" y="0"/>
          <a:ext cx="0" cy="0"/>
          <a:chOff x="0" y="0"/>
          <a:chExt cx="0" cy="0"/>
        </a:xfrm>
      </p:grpSpPr>
      <p:sp>
        <p:nvSpPr>
          <p:cNvPr id="126" name="Google Shape;126;p19"/>
          <p:cNvSpPr txBox="1"/>
          <p:nvPr>
            <p:ph type="title"/>
          </p:nvPr>
        </p:nvSpPr>
        <p:spPr>
          <a:xfrm>
            <a:off x="490250" y="440147"/>
            <a:ext cx="6367800" cy="399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7" name="Google Shape;127;p19"/>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8" name="Shape 128"/>
        <p:cNvGrpSpPr/>
        <p:nvPr/>
      </p:nvGrpSpPr>
      <p:grpSpPr>
        <a:xfrm>
          <a:off x="0" y="0"/>
          <a:ext cx="0" cy="0"/>
          <a:chOff x="0" y="0"/>
          <a:chExt cx="0" cy="0"/>
        </a:xfrm>
      </p:grpSpPr>
      <p:sp>
        <p:nvSpPr>
          <p:cNvPr id="129" name="Google Shape;129;p20"/>
          <p:cNvSpPr/>
          <p:nvPr/>
        </p:nvSpPr>
        <p:spPr>
          <a:xfrm>
            <a:off x="4572000" y="-122"/>
            <a:ext cx="4572000" cy="5029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txBox="1"/>
          <p:nvPr>
            <p:ph type="title"/>
          </p:nvPr>
        </p:nvSpPr>
        <p:spPr>
          <a:xfrm>
            <a:off x="265500" y="1205771"/>
            <a:ext cx="4045200" cy="144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1" name="Google Shape;131;p20"/>
          <p:cNvSpPr txBox="1"/>
          <p:nvPr>
            <p:ph idx="1" type="subTitle"/>
          </p:nvPr>
        </p:nvSpPr>
        <p:spPr>
          <a:xfrm>
            <a:off x="265500" y="2740784"/>
            <a:ext cx="4045200" cy="120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 name="Google Shape;132;p20"/>
          <p:cNvSpPr txBox="1"/>
          <p:nvPr>
            <p:ph idx="2" type="body"/>
          </p:nvPr>
        </p:nvSpPr>
        <p:spPr>
          <a:xfrm>
            <a:off x="4939500" y="707984"/>
            <a:ext cx="3837000" cy="36132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3" name="Google Shape;133;p20"/>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4" name="Shape 134"/>
        <p:cNvGrpSpPr/>
        <p:nvPr/>
      </p:nvGrpSpPr>
      <p:grpSpPr>
        <a:xfrm>
          <a:off x="0" y="0"/>
          <a:ext cx="0" cy="0"/>
          <a:chOff x="0" y="0"/>
          <a:chExt cx="0" cy="0"/>
        </a:xfrm>
      </p:grpSpPr>
      <p:sp>
        <p:nvSpPr>
          <p:cNvPr id="135" name="Google Shape;135;p21"/>
          <p:cNvSpPr txBox="1"/>
          <p:nvPr>
            <p:ph idx="1" type="body"/>
          </p:nvPr>
        </p:nvSpPr>
        <p:spPr>
          <a:xfrm>
            <a:off x="311700" y="4136562"/>
            <a:ext cx="5998800" cy="591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6" name="Google Shape;136;p21"/>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 name="Shape 14"/>
        <p:cNvGrpSpPr/>
        <p:nvPr/>
      </p:nvGrpSpPr>
      <p:grpSpPr>
        <a:xfrm>
          <a:off x="0" y="0"/>
          <a:ext cx="0" cy="0"/>
          <a:chOff x="0" y="0"/>
          <a:chExt cx="0" cy="0"/>
        </a:xfrm>
      </p:grpSpPr>
      <p:sp>
        <p:nvSpPr>
          <p:cNvPr id="15" name="Google Shape;15;p3"/>
          <p:cNvSpPr/>
          <p:nvPr/>
        </p:nvSpPr>
        <p:spPr>
          <a:xfrm>
            <a:off x="0" y="0"/>
            <a:ext cx="9144000" cy="3904200"/>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1548157"/>
            <a:ext cx="7772400" cy="1134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17" name="Google Shape;17;p3"/>
          <p:cNvSpPr txBox="1"/>
          <p:nvPr>
            <p:ph idx="1" type="subTitle"/>
          </p:nvPr>
        </p:nvSpPr>
        <p:spPr>
          <a:xfrm>
            <a:off x="685800" y="2776941"/>
            <a:ext cx="7772400" cy="767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18" name="Google Shape;18;p3"/>
          <p:cNvSpPr/>
          <p:nvPr/>
        </p:nvSpPr>
        <p:spPr>
          <a:xfrm>
            <a:off x="3047704" y="3904120"/>
            <a:ext cx="3047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6096271" y="3904120"/>
            <a:ext cx="3047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1" y="3904120"/>
            <a:ext cx="3047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sp>
        <p:nvSpPr>
          <p:cNvPr id="138" name="Google Shape;138;p22"/>
          <p:cNvSpPr txBox="1"/>
          <p:nvPr>
            <p:ph hasCustomPrompt="1" type="title"/>
          </p:nvPr>
        </p:nvSpPr>
        <p:spPr>
          <a:xfrm>
            <a:off x="311700" y="1081544"/>
            <a:ext cx="8520600" cy="1920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9" name="Google Shape;139;p22"/>
          <p:cNvSpPr txBox="1"/>
          <p:nvPr>
            <p:ph idx="1" type="body"/>
          </p:nvPr>
        </p:nvSpPr>
        <p:spPr>
          <a:xfrm>
            <a:off x="311700" y="3082176"/>
            <a:ext cx="8520600" cy="1271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0" name="Google Shape;140;p22"/>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23"/>
          <p:cNvSpPr txBox="1"/>
          <p:nvPr>
            <p:ph idx="12" type="sldNum"/>
          </p:nvPr>
        </p:nvSpPr>
        <p:spPr>
          <a:xfrm>
            <a:off x="8472458" y="4559590"/>
            <a:ext cx="548700" cy="384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 name="Shape 21"/>
        <p:cNvGrpSpPr/>
        <p:nvPr/>
      </p:nvGrpSpPr>
      <p:grpSpPr>
        <a:xfrm>
          <a:off x="0" y="0"/>
          <a:ext cx="0" cy="0"/>
          <a:chOff x="0" y="0"/>
          <a:chExt cx="0" cy="0"/>
        </a:xfrm>
      </p:grpSpPr>
      <p:sp>
        <p:nvSpPr>
          <p:cNvPr id="22" name="Google Shape;22;p4"/>
          <p:cNvSpPr txBox="1"/>
          <p:nvPr>
            <p:ph idx="1" type="body"/>
          </p:nvPr>
        </p:nvSpPr>
        <p:spPr>
          <a:xfrm>
            <a:off x="1710425" y="2113760"/>
            <a:ext cx="5723700" cy="8016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3" name="Google Shape;23;p4"/>
          <p:cNvSpPr txBox="1"/>
          <p:nvPr/>
        </p:nvSpPr>
        <p:spPr>
          <a:xfrm>
            <a:off x="3593400" y="1155165"/>
            <a:ext cx="1957200" cy="6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24" name="Google Shape;24;p4"/>
          <p:cNvSpPr/>
          <p:nvPr/>
        </p:nvSpPr>
        <p:spPr>
          <a:xfrm>
            <a:off x="5723283" y="1564127"/>
            <a:ext cx="17103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7434177" y="1564127"/>
            <a:ext cx="17103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0" y="1564127"/>
            <a:ext cx="17103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1710425" y="1564127"/>
            <a:ext cx="17103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0" name="Google Shape;30;p5"/>
          <p:cNvSpPr txBox="1"/>
          <p:nvPr>
            <p:ph idx="1" type="body"/>
          </p:nvPr>
        </p:nvSpPr>
        <p:spPr>
          <a:xfrm>
            <a:off x="893700" y="1343064"/>
            <a:ext cx="6462600" cy="34734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5"/>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 name="Shape 35"/>
        <p:cNvGrpSpPr/>
        <p:nvPr/>
      </p:nvGrpSpPr>
      <p:grpSpPr>
        <a:xfrm>
          <a:off x="0" y="0"/>
          <a:ext cx="0" cy="0"/>
          <a:chOff x="0" y="0"/>
          <a:chExt cx="0" cy="0"/>
        </a:xfrm>
      </p:grpSpPr>
      <p:sp>
        <p:nvSpPr>
          <p:cNvPr id="36" name="Google Shape;36;p6"/>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 type="body"/>
          </p:nvPr>
        </p:nvSpPr>
        <p:spPr>
          <a:xfrm>
            <a:off x="893625" y="1173480"/>
            <a:ext cx="3136800" cy="3642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8" name="Google Shape;38;p6"/>
          <p:cNvSpPr txBox="1"/>
          <p:nvPr>
            <p:ph idx="2" type="body"/>
          </p:nvPr>
        </p:nvSpPr>
        <p:spPr>
          <a:xfrm>
            <a:off x="4219456" y="1173480"/>
            <a:ext cx="3136800" cy="3642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9" name="Google Shape;39;p6"/>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a:off x="0" y="4953740"/>
            <a:ext cx="8937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893710" y="4953740"/>
            <a:ext cx="6462600" cy="756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7"/>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 name="Google Shape;49;p7"/>
          <p:cNvSpPr txBox="1"/>
          <p:nvPr>
            <p:ph idx="1" type="body"/>
          </p:nvPr>
        </p:nvSpPr>
        <p:spPr>
          <a:xfrm>
            <a:off x="893700" y="1173480"/>
            <a:ext cx="2371200" cy="3642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0" name="Google Shape;50;p7"/>
          <p:cNvSpPr txBox="1"/>
          <p:nvPr>
            <p:ph idx="2" type="body"/>
          </p:nvPr>
        </p:nvSpPr>
        <p:spPr>
          <a:xfrm>
            <a:off x="3386404" y="1173480"/>
            <a:ext cx="2371200" cy="3642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 name="Google Shape;51;p7"/>
          <p:cNvSpPr txBox="1"/>
          <p:nvPr>
            <p:ph idx="3" type="body"/>
          </p:nvPr>
        </p:nvSpPr>
        <p:spPr>
          <a:xfrm>
            <a:off x="5879107" y="1173480"/>
            <a:ext cx="2371200" cy="3642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 name="Google Shape;52;p7"/>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a:off x="0" y="4953740"/>
            <a:ext cx="8937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a:off x="893710" y="4953740"/>
            <a:ext cx="6462600" cy="756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8"/>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2" name="Google Shape;62;p8"/>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0" y="4953740"/>
            <a:ext cx="8937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893710" y="4953740"/>
            <a:ext cx="6462600" cy="756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9"/>
          <p:cNvSpPr txBox="1"/>
          <p:nvPr>
            <p:ph idx="1" type="body"/>
          </p:nvPr>
        </p:nvSpPr>
        <p:spPr>
          <a:xfrm>
            <a:off x="893700" y="4546630"/>
            <a:ext cx="6462600" cy="3429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Clr>
                <a:srgbClr val="2185C5"/>
              </a:buClr>
              <a:buSzPts val="1400"/>
              <a:buNone/>
              <a:defRPr sz="1400">
                <a:solidFill>
                  <a:srgbClr val="2185C5"/>
                </a:solidFill>
              </a:defRPr>
            </a:lvl1pPr>
          </a:lstStyle>
          <a:p/>
        </p:txBody>
      </p:sp>
      <p:sp>
        <p:nvSpPr>
          <p:cNvPr id="72" name="Google Shape;72;p9"/>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a:off x="0" y="4953740"/>
            <a:ext cx="8937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a:off x="893710" y="4953740"/>
            <a:ext cx="6462600" cy="756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0"/>
          <p:cNvSpPr/>
          <p:nvPr/>
        </p:nvSpPr>
        <p:spPr>
          <a:xfrm>
            <a:off x="7356366" y="4953740"/>
            <a:ext cx="893700" cy="756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0"/>
          <p:cNvSpPr/>
          <p:nvPr/>
        </p:nvSpPr>
        <p:spPr>
          <a:xfrm>
            <a:off x="8250312" y="4953740"/>
            <a:ext cx="893700" cy="756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p:nvPr/>
        </p:nvSpPr>
        <p:spPr>
          <a:xfrm>
            <a:off x="0" y="4953740"/>
            <a:ext cx="893700" cy="756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a:off x="893710" y="4953740"/>
            <a:ext cx="6462600" cy="756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7356366" y="4953740"/>
            <a:ext cx="893700" cy="756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8250312" y="4953740"/>
            <a:ext cx="893700" cy="756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0" y="4953740"/>
            <a:ext cx="893700" cy="756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p:nvPr/>
        </p:nvSpPr>
        <p:spPr>
          <a:xfrm>
            <a:off x="893710" y="4953740"/>
            <a:ext cx="6462600" cy="756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93700" y="201410"/>
            <a:ext cx="6462600" cy="8382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7" name="Google Shape;7;p1"/>
          <p:cNvSpPr txBox="1"/>
          <p:nvPr>
            <p:ph idx="1" type="body"/>
          </p:nvPr>
        </p:nvSpPr>
        <p:spPr>
          <a:xfrm>
            <a:off x="893700" y="1343064"/>
            <a:ext cx="6462600" cy="34734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SzPts val="3000"/>
              <a:buFont typeface="Lato"/>
              <a:buChar char="●"/>
              <a:defRPr sz="30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8" name="Shape 98"/>
        <p:cNvGrpSpPr/>
        <p:nvPr/>
      </p:nvGrpSpPr>
      <p:grpSpPr>
        <a:xfrm>
          <a:off x="0" y="0"/>
          <a:ext cx="0" cy="0"/>
          <a:chOff x="0" y="0"/>
          <a:chExt cx="0" cy="0"/>
        </a:xfrm>
      </p:grpSpPr>
      <p:sp>
        <p:nvSpPr>
          <p:cNvPr id="99" name="Google Shape;99;p12"/>
          <p:cNvSpPr txBox="1"/>
          <p:nvPr>
            <p:ph type="title"/>
          </p:nvPr>
        </p:nvSpPr>
        <p:spPr>
          <a:xfrm>
            <a:off x="311700" y="435136"/>
            <a:ext cx="8520600" cy="559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0" name="Google Shape;100;p12"/>
          <p:cNvSpPr txBox="1"/>
          <p:nvPr>
            <p:ph idx="1" type="body"/>
          </p:nvPr>
        </p:nvSpPr>
        <p:spPr>
          <a:xfrm>
            <a:off x="311700" y="1126864"/>
            <a:ext cx="8520600" cy="33405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1" name="Google Shape;101;p12"/>
          <p:cNvSpPr txBox="1"/>
          <p:nvPr>
            <p:ph idx="12" type="sldNum"/>
          </p:nvPr>
        </p:nvSpPr>
        <p:spPr>
          <a:xfrm>
            <a:off x="8472458" y="4559590"/>
            <a:ext cx="548700" cy="3849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1" Type="http://schemas.openxmlformats.org/officeDocument/2006/relationships/hyperlink" Target="https://creativecommons.org/licenses/by-sa/4.0" TargetMode="External"/><Relationship Id="rId10" Type="http://schemas.openxmlformats.org/officeDocument/2006/relationships/hyperlink" Target="https://commons.wikimedia.org/wiki/File:A_view_of_the_server_room_at_The_National_Archives.jpg" TargetMode="External"/><Relationship Id="rId13" Type="http://schemas.openxmlformats.org/officeDocument/2006/relationships/hyperlink" Target="https://www.flickr.com/photos/inju/193066937" TargetMode="External"/><Relationship Id="rId12" Type="http://schemas.openxmlformats.org/officeDocument/2006/relationships/hyperlink" Target="https://commons.wikimedia.org/wiki/File:Typical_External_Hard_Drive.JPG"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fortawesome.github.com/Font-Awesome" TargetMode="External"/><Relationship Id="rId4" Type="http://schemas.openxmlformats.org/officeDocument/2006/relationships/hyperlink" Target="https://creativecommons.org/licenses/by-nc/2.0/" TargetMode="External"/><Relationship Id="rId9" Type="http://schemas.openxmlformats.org/officeDocument/2006/relationships/hyperlink" Target="https://creativecommons.org/licenses/by/3.0" TargetMode="External"/><Relationship Id="rId15" Type="http://schemas.openxmlformats.org/officeDocument/2006/relationships/hyperlink" Target="https://commons.wikimedia.org/wiki/File:LTO2-cart-wo-top-shell.jpg" TargetMode="External"/><Relationship Id="rId14" Type="http://schemas.openxmlformats.org/officeDocument/2006/relationships/hyperlink" Target="https://creativecommons.org/licenses/by-sa/3.0" TargetMode="External"/><Relationship Id="rId17" Type="http://schemas.openxmlformats.org/officeDocument/2006/relationships/hyperlink" Target="https://commons.wikimedia.org/wiki/File:LTODriveWithTape.jpg" TargetMode="External"/><Relationship Id="rId16" Type="http://schemas.openxmlformats.org/officeDocument/2006/relationships/hyperlink" Target="http://creativecommons.org/licenses/sa/1.0/" TargetMode="External"/><Relationship Id="rId5" Type="http://schemas.openxmlformats.org/officeDocument/2006/relationships/hyperlink" Target="https://ndsa.org/publications/levels-of-digital-preservation/" TargetMode="External"/><Relationship Id="rId19" Type="http://schemas.openxmlformats.org/officeDocument/2006/relationships/hyperlink" Target="https://commons.wikimedia.org/wiki/File:Network_Storage_Server-_VIA_NSD7800_(angle_view_with_case_open)_(3179536746).jpg" TargetMode="External"/><Relationship Id="rId6" Type="http://schemas.openxmlformats.org/officeDocument/2006/relationships/hyperlink" Target="https://creativecommons.org/licenses/by-sa/4.0/deed.en" TargetMode="External"/><Relationship Id="rId18" Type="http://schemas.openxmlformats.org/officeDocument/2006/relationships/hyperlink" Target="https://creativecommons.org/licenses/by/2.0" TargetMode="External"/><Relationship Id="rId7" Type="http://schemas.openxmlformats.org/officeDocument/2006/relationships/hyperlink" Target="https://creativecommons.org/licenses/by-sa/4.0" TargetMode="External"/><Relationship Id="rId8" Type="http://schemas.openxmlformats.org/officeDocument/2006/relationships/hyperlink" Target="https://commons.wikimedia.org/wiki/File:FSFE_There_is_no_cloud_postcard_en.sv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www.slidescarnival.com/" TargetMode="External"/><Relationship Id="rId4" Type="http://schemas.openxmlformats.org/officeDocument/2006/relationships/hyperlink" Target="http://www.webalys.com/minicons" TargetMode="External"/><Relationship Id="rId5" Type="http://schemas.openxmlformats.org/officeDocument/2006/relationships/hyperlink" Target="http://creativecommons.org/licenses/by/4.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ctrTitle"/>
          </p:nvPr>
        </p:nvSpPr>
        <p:spPr>
          <a:xfrm>
            <a:off x="721425" y="2775850"/>
            <a:ext cx="7905000" cy="11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Introduction to </a:t>
            </a:r>
            <a:r>
              <a:rPr lang="en">
                <a:solidFill>
                  <a:schemeClr val="dk1"/>
                </a:solidFill>
              </a:rPr>
              <a:t>Digital Preservation and Storage </a:t>
            </a:r>
            <a:endParaRPr>
              <a:solidFill>
                <a:schemeClr val="dk1"/>
              </a:solidFill>
            </a:endParaRPr>
          </a:p>
          <a:p>
            <a:pPr indent="0" lvl="0" marL="0" rtl="0" algn="l">
              <a:spcBef>
                <a:spcPts val="600"/>
              </a:spcBef>
              <a:spcAft>
                <a:spcPts val="0"/>
              </a:spcAft>
              <a:buClr>
                <a:schemeClr val="dk1"/>
              </a:buClr>
              <a:buSzPts val="1100"/>
              <a:buFont typeface="Arial"/>
              <a:buNone/>
            </a:pPr>
            <a:r>
              <a:rPr lang="en" sz="3600">
                <a:solidFill>
                  <a:schemeClr val="dk1"/>
                </a:solidFill>
              </a:rPr>
              <a:t>Digital Stewardship Curriculum</a:t>
            </a:r>
            <a:endParaRPr sz="36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idx="1" type="body"/>
          </p:nvPr>
        </p:nvSpPr>
        <p:spPr>
          <a:xfrm>
            <a:off x="0" y="2645390"/>
            <a:ext cx="9144000" cy="801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i="0" lang="en" sz="7200"/>
              <a:t>The 3-2-1 Rule</a:t>
            </a:r>
            <a:endParaRPr i="0" sz="7200"/>
          </a:p>
        </p:txBody>
      </p:sp>
      <p:sp>
        <p:nvSpPr>
          <p:cNvPr id="205" name="Google Shape;205;p33"/>
          <p:cNvSpPr/>
          <p:nvPr/>
        </p:nvSpPr>
        <p:spPr>
          <a:xfrm>
            <a:off x="4030925" y="1308303"/>
            <a:ext cx="1203300" cy="56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33"/>
          <p:cNvPicPr preferRelativeResize="0"/>
          <p:nvPr/>
        </p:nvPicPr>
        <p:blipFill>
          <a:blip r:embed="rId3">
            <a:alphaModFix/>
          </a:blip>
          <a:stretch>
            <a:fillRect/>
          </a:stretch>
        </p:blipFill>
        <p:spPr>
          <a:xfrm>
            <a:off x="3845988" y="1057624"/>
            <a:ext cx="1064818" cy="10647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idx="4294967295" type="ctrTitle"/>
          </p:nvPr>
        </p:nvSpPr>
        <p:spPr>
          <a:xfrm>
            <a:off x="940500" y="521840"/>
            <a:ext cx="7517700" cy="87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200" u="sng">
                <a:solidFill>
                  <a:srgbClr val="FFB81C"/>
                </a:solidFill>
                <a:latin typeface="Lato"/>
                <a:ea typeface="Lato"/>
                <a:cs typeface="Lato"/>
                <a:sym typeface="Lato"/>
              </a:rPr>
              <a:t>3</a:t>
            </a:r>
            <a:r>
              <a:rPr b="1" lang="en" sz="7200">
                <a:solidFill>
                  <a:srgbClr val="FFB81C"/>
                </a:solidFill>
                <a:latin typeface="Lato"/>
                <a:ea typeface="Lato"/>
                <a:cs typeface="Lato"/>
                <a:sym typeface="Lato"/>
              </a:rPr>
              <a:t> Copies</a:t>
            </a:r>
            <a:endParaRPr b="1" sz="7200">
              <a:solidFill>
                <a:srgbClr val="FFB81C"/>
              </a:solidFill>
              <a:latin typeface="Lato"/>
              <a:ea typeface="Lato"/>
              <a:cs typeface="Lato"/>
              <a:sym typeface="Lato"/>
            </a:endParaRPr>
          </a:p>
        </p:txBody>
      </p:sp>
      <p:sp>
        <p:nvSpPr>
          <p:cNvPr id="212" name="Google Shape;212;p34"/>
          <p:cNvSpPr txBox="1"/>
          <p:nvPr>
            <p:ph idx="4294967295" type="ctrTitle"/>
          </p:nvPr>
        </p:nvSpPr>
        <p:spPr>
          <a:xfrm>
            <a:off x="940500" y="3315840"/>
            <a:ext cx="14022600" cy="153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u="sng">
                <a:solidFill>
                  <a:srgbClr val="00A5BD"/>
                </a:solidFill>
                <a:latin typeface="Lato"/>
                <a:ea typeface="Lato"/>
                <a:cs typeface="Lato"/>
                <a:sym typeface="Lato"/>
              </a:rPr>
              <a:t>1</a:t>
            </a:r>
            <a:r>
              <a:rPr b="1" lang="en" sz="6000">
                <a:solidFill>
                  <a:srgbClr val="00A5BD"/>
                </a:solidFill>
                <a:latin typeface="Lato"/>
                <a:ea typeface="Lato"/>
                <a:cs typeface="Lato"/>
                <a:sym typeface="Lato"/>
              </a:rPr>
              <a:t> Different Geographic</a:t>
            </a:r>
            <a:endParaRPr b="1" sz="6000">
              <a:solidFill>
                <a:srgbClr val="00A5BD"/>
              </a:solidFill>
              <a:latin typeface="Lato"/>
              <a:ea typeface="Lato"/>
              <a:cs typeface="Lato"/>
              <a:sym typeface="Lato"/>
            </a:endParaRPr>
          </a:p>
          <a:p>
            <a:pPr indent="0" lvl="0" marL="0" rtl="0" algn="l">
              <a:spcBef>
                <a:spcPts val="0"/>
              </a:spcBef>
              <a:spcAft>
                <a:spcPts val="0"/>
              </a:spcAft>
              <a:buNone/>
            </a:pPr>
            <a:r>
              <a:rPr b="1" lang="en" sz="6000">
                <a:solidFill>
                  <a:srgbClr val="00A5BD"/>
                </a:solidFill>
                <a:latin typeface="Lato"/>
                <a:ea typeface="Lato"/>
                <a:cs typeface="Lato"/>
                <a:sym typeface="Lato"/>
              </a:rPr>
              <a:t> Location</a:t>
            </a:r>
            <a:endParaRPr b="1" sz="6000">
              <a:solidFill>
                <a:srgbClr val="00A5BD"/>
              </a:solidFill>
              <a:latin typeface="Lato"/>
              <a:ea typeface="Lato"/>
              <a:cs typeface="Lato"/>
              <a:sym typeface="Lato"/>
            </a:endParaRPr>
          </a:p>
        </p:txBody>
      </p:sp>
      <p:sp>
        <p:nvSpPr>
          <p:cNvPr id="213" name="Google Shape;213;p34"/>
          <p:cNvSpPr txBox="1"/>
          <p:nvPr>
            <p:ph idx="4294967295" type="ctrTitle"/>
          </p:nvPr>
        </p:nvSpPr>
        <p:spPr>
          <a:xfrm>
            <a:off x="940500" y="1918840"/>
            <a:ext cx="8092500" cy="87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200" u="sng">
                <a:solidFill>
                  <a:srgbClr val="C60C30"/>
                </a:solidFill>
                <a:latin typeface="Lato"/>
                <a:ea typeface="Lato"/>
                <a:cs typeface="Lato"/>
                <a:sym typeface="Lato"/>
              </a:rPr>
              <a:t>2</a:t>
            </a:r>
            <a:r>
              <a:rPr b="1" lang="en" sz="7200">
                <a:solidFill>
                  <a:srgbClr val="C60C30"/>
                </a:solidFill>
                <a:latin typeface="Lato"/>
                <a:ea typeface="Lato"/>
                <a:cs typeface="Lato"/>
                <a:sym typeface="Lato"/>
              </a:rPr>
              <a:t> Types of Storage</a:t>
            </a:r>
            <a:endParaRPr b="1" sz="4800">
              <a:solidFill>
                <a:srgbClr val="C60C30"/>
              </a:solidFill>
              <a:latin typeface="Lato"/>
              <a:ea typeface="Lato"/>
              <a:cs typeface="Lato"/>
              <a:sym typeface="Lato"/>
            </a:endParaRPr>
          </a:p>
        </p:txBody>
      </p:sp>
      <p:sp>
        <p:nvSpPr>
          <p:cNvPr id="214" name="Google Shape;214;p34"/>
          <p:cNvSpPr/>
          <p:nvPr/>
        </p:nvSpPr>
        <p:spPr>
          <a:xfrm>
            <a:off x="0" y="632500"/>
            <a:ext cx="940500" cy="653700"/>
          </a:xfrm>
          <a:prstGeom prst="rightArrow">
            <a:avLst>
              <a:gd fmla="val 61815" name="adj1"/>
              <a:gd fmla="val 50000" name="adj2"/>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p:nvPr/>
        </p:nvSpPr>
        <p:spPr>
          <a:xfrm>
            <a:off x="0" y="2029500"/>
            <a:ext cx="940500" cy="653700"/>
          </a:xfrm>
          <a:prstGeom prst="rightArrow">
            <a:avLst>
              <a:gd fmla="val 61815" name="adj1"/>
              <a:gd fmla="val 50000" name="adj2"/>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p:nvPr/>
        </p:nvSpPr>
        <p:spPr>
          <a:xfrm>
            <a:off x="0" y="3426500"/>
            <a:ext cx="940500" cy="653700"/>
          </a:xfrm>
          <a:prstGeom prst="rightArrow">
            <a:avLst>
              <a:gd fmla="val 61815" name="adj1"/>
              <a:gd fmla="val 50000" name="adj2"/>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idx="1" type="body"/>
          </p:nvPr>
        </p:nvSpPr>
        <p:spPr>
          <a:xfrm>
            <a:off x="628950" y="1278347"/>
            <a:ext cx="4964700" cy="3473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Preservation quality files</a:t>
            </a:r>
            <a:endParaRPr/>
          </a:p>
          <a:p>
            <a:pPr indent="-419100" lvl="0" marL="457200" rtl="0" algn="l">
              <a:spcBef>
                <a:spcPts val="0"/>
              </a:spcBef>
              <a:spcAft>
                <a:spcPts val="0"/>
              </a:spcAft>
              <a:buSzPts val="3000"/>
              <a:buChar char="●"/>
            </a:pPr>
            <a:r>
              <a:rPr lang="en"/>
              <a:t>Choose files for long term preservation</a:t>
            </a:r>
            <a:endParaRPr/>
          </a:p>
          <a:p>
            <a:pPr indent="-419100" lvl="0" marL="457200" rtl="0" algn="l">
              <a:spcBef>
                <a:spcPts val="0"/>
              </a:spcBef>
              <a:spcAft>
                <a:spcPts val="0"/>
              </a:spcAft>
              <a:buSzPts val="3000"/>
              <a:buChar char="●"/>
            </a:pPr>
            <a:r>
              <a:rPr lang="en"/>
              <a:t>Not in active use</a:t>
            </a:r>
            <a:endParaRPr/>
          </a:p>
          <a:p>
            <a:pPr indent="-419100" lvl="0" marL="457200" rtl="0" algn="l">
              <a:spcBef>
                <a:spcPts val="0"/>
              </a:spcBef>
              <a:spcAft>
                <a:spcPts val="0"/>
              </a:spcAft>
              <a:buSzPts val="3000"/>
              <a:buChar char="●"/>
            </a:pPr>
            <a:r>
              <a:rPr lang="en"/>
              <a:t>Access/derivative copies usually not a priority</a:t>
            </a:r>
            <a:endParaRPr/>
          </a:p>
        </p:txBody>
      </p:sp>
      <p:sp>
        <p:nvSpPr>
          <p:cNvPr id="222" name="Google Shape;222;p35"/>
          <p:cNvSpPr txBox="1"/>
          <p:nvPr>
            <p:ph idx="4294967295" type="ctrTitle"/>
          </p:nvPr>
        </p:nvSpPr>
        <p:spPr>
          <a:xfrm>
            <a:off x="1143475" y="224125"/>
            <a:ext cx="7517700" cy="87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200" u="sng">
                <a:solidFill>
                  <a:srgbClr val="FFB81C"/>
                </a:solidFill>
                <a:latin typeface="Lato"/>
                <a:ea typeface="Lato"/>
                <a:cs typeface="Lato"/>
                <a:sym typeface="Lato"/>
              </a:rPr>
              <a:t>3</a:t>
            </a:r>
            <a:r>
              <a:rPr b="1" lang="en" sz="7200">
                <a:solidFill>
                  <a:srgbClr val="FFB81C"/>
                </a:solidFill>
                <a:latin typeface="Lato"/>
                <a:ea typeface="Lato"/>
                <a:cs typeface="Lato"/>
                <a:sym typeface="Lato"/>
              </a:rPr>
              <a:t> Copies</a:t>
            </a:r>
            <a:endParaRPr b="1" sz="7200">
              <a:solidFill>
                <a:srgbClr val="FFB81C"/>
              </a:solidFill>
              <a:latin typeface="Lato"/>
              <a:ea typeface="Lato"/>
              <a:cs typeface="Lato"/>
              <a:sym typeface="Lato"/>
            </a:endParaRPr>
          </a:p>
        </p:txBody>
      </p:sp>
      <p:sp>
        <p:nvSpPr>
          <p:cNvPr id="223" name="Google Shape;223;p35"/>
          <p:cNvSpPr/>
          <p:nvPr/>
        </p:nvSpPr>
        <p:spPr>
          <a:xfrm>
            <a:off x="202975" y="334785"/>
            <a:ext cx="940500" cy="653700"/>
          </a:xfrm>
          <a:prstGeom prst="rightArrow">
            <a:avLst>
              <a:gd fmla="val 61815" name="adj1"/>
              <a:gd fmla="val 50000" name="adj2"/>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35"/>
          <p:cNvGrpSpPr/>
          <p:nvPr/>
        </p:nvGrpSpPr>
        <p:grpSpPr>
          <a:xfrm>
            <a:off x="5757550" y="988580"/>
            <a:ext cx="3297500" cy="2580978"/>
            <a:chOff x="5593650" y="1348125"/>
            <a:chExt cx="3297500" cy="3519675"/>
          </a:xfrm>
        </p:grpSpPr>
        <p:grpSp>
          <p:nvGrpSpPr>
            <p:cNvPr id="225" name="Google Shape;225;p35"/>
            <p:cNvGrpSpPr/>
            <p:nvPr/>
          </p:nvGrpSpPr>
          <p:grpSpPr>
            <a:xfrm>
              <a:off x="5593650" y="1348125"/>
              <a:ext cx="3297500" cy="3519675"/>
              <a:chOff x="5593650" y="1348125"/>
              <a:chExt cx="3297500" cy="3519675"/>
            </a:xfrm>
          </p:grpSpPr>
          <p:pic>
            <p:nvPicPr>
              <p:cNvPr id="226" name="Google Shape;226;p35"/>
              <p:cNvPicPr preferRelativeResize="0"/>
              <p:nvPr/>
            </p:nvPicPr>
            <p:blipFill rotWithShape="1">
              <a:blip r:embed="rId3">
                <a:alphaModFix/>
              </a:blip>
              <a:srcRect b="8750" l="0" r="0" t="0"/>
              <a:stretch/>
            </p:blipFill>
            <p:spPr>
              <a:xfrm>
                <a:off x="6507675" y="3100275"/>
                <a:ext cx="1662225" cy="1767525"/>
              </a:xfrm>
              <a:prstGeom prst="rect">
                <a:avLst/>
              </a:prstGeom>
              <a:noFill/>
              <a:ln>
                <a:noFill/>
              </a:ln>
            </p:spPr>
          </p:pic>
          <p:pic>
            <p:nvPicPr>
              <p:cNvPr id="227" name="Google Shape;227;p35"/>
              <p:cNvPicPr preferRelativeResize="0"/>
              <p:nvPr/>
            </p:nvPicPr>
            <p:blipFill rotWithShape="1">
              <a:blip r:embed="rId4">
                <a:alphaModFix/>
              </a:blip>
              <a:srcRect b="8983" l="0" r="0" t="0"/>
              <a:stretch/>
            </p:blipFill>
            <p:spPr>
              <a:xfrm>
                <a:off x="5593650" y="1348125"/>
                <a:ext cx="1723800" cy="1828350"/>
              </a:xfrm>
              <a:prstGeom prst="rect">
                <a:avLst/>
              </a:prstGeom>
              <a:noFill/>
              <a:ln>
                <a:noFill/>
              </a:ln>
            </p:spPr>
          </p:pic>
          <p:pic>
            <p:nvPicPr>
              <p:cNvPr id="228" name="Google Shape;228;p35"/>
              <p:cNvPicPr preferRelativeResize="0"/>
              <p:nvPr/>
            </p:nvPicPr>
            <p:blipFill rotWithShape="1">
              <a:blip r:embed="rId5">
                <a:alphaModFix/>
              </a:blip>
              <a:srcRect b="8759" l="0" r="0" t="0"/>
              <a:stretch/>
            </p:blipFill>
            <p:spPr>
              <a:xfrm>
                <a:off x="7228900" y="1383975"/>
                <a:ext cx="1662250" cy="1767525"/>
              </a:xfrm>
              <a:prstGeom prst="rect">
                <a:avLst/>
              </a:prstGeom>
              <a:noFill/>
              <a:ln>
                <a:noFill/>
              </a:ln>
            </p:spPr>
          </p:pic>
        </p:grpSp>
        <p:sp>
          <p:nvSpPr>
            <p:cNvPr id="229" name="Google Shape;229;p35"/>
            <p:cNvSpPr txBox="1"/>
            <p:nvPr/>
          </p:nvSpPr>
          <p:spPr>
            <a:xfrm>
              <a:off x="6127375" y="1979250"/>
              <a:ext cx="5964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t>1</a:t>
              </a:r>
              <a:endParaRPr b="1" sz="3000"/>
            </a:p>
          </p:txBody>
        </p:sp>
        <p:sp>
          <p:nvSpPr>
            <p:cNvPr id="230" name="Google Shape;230;p35"/>
            <p:cNvSpPr txBox="1"/>
            <p:nvPr/>
          </p:nvSpPr>
          <p:spPr>
            <a:xfrm>
              <a:off x="7766800" y="1979250"/>
              <a:ext cx="5964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t>2</a:t>
              </a:r>
              <a:endParaRPr b="1" sz="3000"/>
            </a:p>
          </p:txBody>
        </p:sp>
        <p:sp>
          <p:nvSpPr>
            <p:cNvPr id="231" name="Google Shape;231;p35"/>
            <p:cNvSpPr txBox="1"/>
            <p:nvPr/>
          </p:nvSpPr>
          <p:spPr>
            <a:xfrm>
              <a:off x="7020400" y="3694875"/>
              <a:ext cx="5964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t>3</a:t>
              </a:r>
              <a:endParaRPr b="1" sz="30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10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1000"/>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1000"/>
                                        <p:tgtEl>
                                          <p:spTgt spid="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1000"/>
                                        <p:tgtEl>
                                          <p:spTgt spid="2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Versions of Files</a:t>
            </a:r>
            <a:endParaRPr/>
          </a:p>
        </p:txBody>
      </p:sp>
      <p:sp>
        <p:nvSpPr>
          <p:cNvPr id="237" name="Google Shape;237;p36"/>
          <p:cNvSpPr txBox="1"/>
          <p:nvPr>
            <p:ph idx="1" type="body"/>
          </p:nvPr>
        </p:nvSpPr>
        <p:spPr>
          <a:xfrm>
            <a:off x="893700" y="1343064"/>
            <a:ext cx="6462600" cy="3473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Preservation master copies</a:t>
            </a:r>
            <a:endParaRPr/>
          </a:p>
          <a:p>
            <a:pPr indent="-419100" lvl="0" marL="457200" rtl="0" algn="l">
              <a:spcBef>
                <a:spcPts val="0"/>
              </a:spcBef>
              <a:spcAft>
                <a:spcPts val="0"/>
              </a:spcAft>
              <a:buSzPts val="3000"/>
              <a:buChar char="●"/>
            </a:pPr>
            <a:r>
              <a:rPr lang="en"/>
              <a:t>Access copies</a:t>
            </a:r>
            <a:endParaRPr/>
          </a:p>
          <a:p>
            <a:pPr indent="-381000" lvl="1" marL="914400" rtl="0" algn="l">
              <a:spcBef>
                <a:spcPts val="0"/>
              </a:spcBef>
              <a:spcAft>
                <a:spcPts val="0"/>
              </a:spcAft>
              <a:buSzPts val="2400"/>
              <a:buChar char="○"/>
            </a:pPr>
            <a:r>
              <a:rPr lang="en"/>
              <a:t>Created from preservation masters</a:t>
            </a:r>
            <a:endParaRPr/>
          </a:p>
          <a:p>
            <a:pPr indent="-381000" lvl="1" marL="914400" rtl="0" algn="l">
              <a:spcBef>
                <a:spcPts val="0"/>
              </a:spcBef>
              <a:spcAft>
                <a:spcPts val="0"/>
              </a:spcAft>
              <a:buSzPts val="2400"/>
              <a:buChar char="○"/>
            </a:pPr>
            <a:r>
              <a:rPr lang="en"/>
              <a:t>Smaller</a:t>
            </a:r>
            <a:endParaRPr/>
          </a:p>
          <a:p>
            <a:pPr indent="-381000" lvl="1" marL="914400" rtl="0" algn="l">
              <a:spcBef>
                <a:spcPts val="0"/>
              </a:spcBef>
              <a:spcAft>
                <a:spcPts val="0"/>
              </a:spcAft>
              <a:buSzPts val="2400"/>
              <a:buChar char="○"/>
            </a:pPr>
            <a:r>
              <a:rPr lang="en"/>
              <a:t>Lower quality</a:t>
            </a:r>
            <a:endParaRPr/>
          </a:p>
          <a:p>
            <a:pPr indent="-419100" lvl="0" marL="457200" rtl="0" algn="l">
              <a:spcBef>
                <a:spcPts val="0"/>
              </a:spcBef>
              <a:spcAft>
                <a:spcPts val="0"/>
              </a:spcAft>
              <a:buSzPts val="3000"/>
              <a:buChar char="●"/>
            </a:pPr>
            <a:r>
              <a:rPr lang="en"/>
              <a:t>Other derivatives</a:t>
            </a:r>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238" name="Google Shape;238;p36"/>
          <p:cNvSpPr/>
          <p:nvPr/>
        </p:nvSpPr>
        <p:spPr>
          <a:xfrm>
            <a:off x="771300" y="1313575"/>
            <a:ext cx="5611800" cy="7803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10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10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1000"/>
                                        <p:tgtEl>
                                          <p:spTgt spid="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1000"/>
                                        <p:tgtEl>
                                          <p:spTgt spid="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animEffect filter="fade" transition="in">
                                      <p:cBhvr>
                                        <p:cTn dur="1000"/>
                                        <p:tgtEl>
                                          <p:spTgt spid="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animEffect filter="fade" transition="in">
                                      <p:cBhvr>
                                        <p:cTn dur="1000"/>
                                        <p:tgtEl>
                                          <p:spTgt spid="2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animEffect filter="fade" transition="in">
                                      <p:cBhvr>
                                        <p:cTn dur="1000"/>
                                        <p:tgtEl>
                                          <p:spTgt spid="2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7" st="7"/>
                                            </p:txEl>
                                          </p:spTgt>
                                        </p:tgtEl>
                                        <p:attrNameLst>
                                          <p:attrName>style.visibility</p:attrName>
                                        </p:attrNameLst>
                                      </p:cBhvr>
                                      <p:to>
                                        <p:strVal val="visible"/>
                                      </p:to>
                                    </p:set>
                                    <p:animEffect filter="fade" transition="in">
                                      <p:cBhvr>
                                        <p:cTn dur="1000"/>
                                        <p:tgtEl>
                                          <p:spTgt spid="2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idx="1" type="body"/>
          </p:nvPr>
        </p:nvSpPr>
        <p:spPr>
          <a:xfrm>
            <a:off x="893700" y="3152490"/>
            <a:ext cx="8092500" cy="16638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At least two different types of storage media</a:t>
            </a:r>
            <a:endParaRPr/>
          </a:p>
          <a:p>
            <a:pPr indent="-419100" lvl="0" marL="457200" rtl="0" algn="l">
              <a:spcBef>
                <a:spcPts val="0"/>
              </a:spcBef>
              <a:spcAft>
                <a:spcPts val="0"/>
              </a:spcAft>
              <a:buSzPts val="3000"/>
              <a:buChar char="●"/>
            </a:pPr>
            <a:r>
              <a:rPr lang="en"/>
              <a:t>Manageable </a:t>
            </a:r>
            <a:endParaRPr/>
          </a:p>
          <a:p>
            <a:pPr indent="-419100" lvl="0" marL="457200" rtl="0" algn="l">
              <a:spcBef>
                <a:spcPts val="0"/>
              </a:spcBef>
              <a:spcAft>
                <a:spcPts val="0"/>
              </a:spcAft>
              <a:buSzPts val="3000"/>
              <a:buChar char="●"/>
            </a:pPr>
            <a:r>
              <a:rPr lang="en"/>
              <a:t>Fault tolerant</a:t>
            </a:r>
            <a:endParaRPr/>
          </a:p>
        </p:txBody>
      </p:sp>
      <p:grpSp>
        <p:nvGrpSpPr>
          <p:cNvPr id="244" name="Google Shape;244;p37"/>
          <p:cNvGrpSpPr/>
          <p:nvPr/>
        </p:nvGrpSpPr>
        <p:grpSpPr>
          <a:xfrm>
            <a:off x="2692356" y="1126466"/>
            <a:ext cx="6429072" cy="1962517"/>
            <a:chOff x="3048948" y="480700"/>
            <a:chExt cx="3166875" cy="1318276"/>
          </a:xfrm>
        </p:grpSpPr>
        <p:pic>
          <p:nvPicPr>
            <p:cNvPr id="245" name="Google Shape;245;p37"/>
            <p:cNvPicPr preferRelativeResize="0"/>
            <p:nvPr/>
          </p:nvPicPr>
          <p:blipFill>
            <a:blip r:embed="rId3">
              <a:alphaModFix/>
            </a:blip>
            <a:stretch>
              <a:fillRect/>
            </a:stretch>
          </p:blipFill>
          <p:spPr>
            <a:xfrm>
              <a:off x="4671798" y="480700"/>
              <a:ext cx="1544025" cy="1057200"/>
            </a:xfrm>
            <a:prstGeom prst="rect">
              <a:avLst/>
            </a:prstGeom>
            <a:noFill/>
            <a:ln>
              <a:noFill/>
            </a:ln>
          </p:spPr>
        </p:pic>
        <p:pic>
          <p:nvPicPr>
            <p:cNvPr id="246" name="Google Shape;246;p37"/>
            <p:cNvPicPr preferRelativeResize="0"/>
            <p:nvPr/>
          </p:nvPicPr>
          <p:blipFill rotWithShape="1">
            <a:blip r:embed="rId4">
              <a:alphaModFix/>
            </a:blip>
            <a:srcRect b="-13250" l="-10399" r="0" t="0"/>
            <a:stretch/>
          </p:blipFill>
          <p:spPr>
            <a:xfrm>
              <a:off x="3048948" y="702800"/>
              <a:ext cx="1669699" cy="1096176"/>
            </a:xfrm>
            <a:prstGeom prst="rect">
              <a:avLst/>
            </a:prstGeom>
            <a:noFill/>
            <a:ln>
              <a:noFill/>
            </a:ln>
          </p:spPr>
        </p:pic>
      </p:grpSp>
      <p:sp>
        <p:nvSpPr>
          <p:cNvPr id="247" name="Google Shape;247;p37"/>
          <p:cNvSpPr txBox="1"/>
          <p:nvPr>
            <p:ph idx="4294967295" type="ctrTitle"/>
          </p:nvPr>
        </p:nvSpPr>
        <p:spPr>
          <a:xfrm>
            <a:off x="996000" y="257363"/>
            <a:ext cx="8092500" cy="87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200" u="sng">
                <a:solidFill>
                  <a:srgbClr val="C60C30"/>
                </a:solidFill>
                <a:latin typeface="Lato"/>
                <a:ea typeface="Lato"/>
                <a:cs typeface="Lato"/>
                <a:sym typeface="Lato"/>
              </a:rPr>
              <a:t>2</a:t>
            </a:r>
            <a:r>
              <a:rPr b="1" lang="en" sz="7200">
                <a:solidFill>
                  <a:srgbClr val="C60C30"/>
                </a:solidFill>
                <a:latin typeface="Lato"/>
                <a:ea typeface="Lato"/>
                <a:cs typeface="Lato"/>
                <a:sym typeface="Lato"/>
              </a:rPr>
              <a:t> Types of Storage</a:t>
            </a:r>
            <a:endParaRPr b="1" sz="4800">
              <a:solidFill>
                <a:srgbClr val="C60C30"/>
              </a:solidFill>
              <a:latin typeface="Lato"/>
              <a:ea typeface="Lato"/>
              <a:cs typeface="Lato"/>
              <a:sym typeface="Lato"/>
            </a:endParaRPr>
          </a:p>
        </p:txBody>
      </p:sp>
      <p:sp>
        <p:nvSpPr>
          <p:cNvPr id="248" name="Google Shape;248;p37"/>
          <p:cNvSpPr/>
          <p:nvPr/>
        </p:nvSpPr>
        <p:spPr>
          <a:xfrm>
            <a:off x="55500" y="368023"/>
            <a:ext cx="940500" cy="653700"/>
          </a:xfrm>
          <a:prstGeom prst="rightArrow">
            <a:avLst>
              <a:gd fmla="val 61815" name="adj1"/>
              <a:gd fmla="val 50000" name="adj2"/>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1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1000"/>
                                        <p:tgtEl>
                                          <p:spTgt spid="24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idx="1" type="body"/>
          </p:nvPr>
        </p:nvSpPr>
        <p:spPr>
          <a:xfrm>
            <a:off x="893700" y="1797400"/>
            <a:ext cx="4116000" cy="30192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Different “disaster zone”</a:t>
            </a:r>
            <a:endParaRPr/>
          </a:p>
          <a:p>
            <a:pPr indent="-419100" lvl="0" marL="457200" rtl="0" algn="l">
              <a:spcBef>
                <a:spcPts val="0"/>
              </a:spcBef>
              <a:spcAft>
                <a:spcPts val="0"/>
              </a:spcAft>
              <a:buSzPts val="3000"/>
              <a:buChar char="●"/>
            </a:pPr>
            <a:r>
              <a:rPr lang="en"/>
              <a:t>Protect against natural disasters</a:t>
            </a:r>
            <a:endParaRPr/>
          </a:p>
          <a:p>
            <a:pPr indent="-419100" lvl="0" marL="457200" rtl="0" algn="l">
              <a:spcBef>
                <a:spcPts val="0"/>
              </a:spcBef>
              <a:spcAft>
                <a:spcPts val="0"/>
              </a:spcAft>
              <a:buSzPts val="3000"/>
              <a:buChar char="●"/>
            </a:pPr>
            <a:r>
              <a:rPr lang="en"/>
              <a:t>Option: cloud storage</a:t>
            </a:r>
            <a:endParaRPr/>
          </a:p>
        </p:txBody>
      </p:sp>
      <p:sp>
        <p:nvSpPr>
          <p:cNvPr id="254" name="Google Shape;254;p38"/>
          <p:cNvSpPr txBox="1"/>
          <p:nvPr>
            <p:ph idx="4294967295" type="ctrTitle"/>
          </p:nvPr>
        </p:nvSpPr>
        <p:spPr>
          <a:xfrm>
            <a:off x="1070975" y="149350"/>
            <a:ext cx="14022600" cy="180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u="sng">
                <a:solidFill>
                  <a:srgbClr val="00A5BD"/>
                </a:solidFill>
                <a:latin typeface="Lato"/>
                <a:ea typeface="Lato"/>
                <a:cs typeface="Lato"/>
                <a:sym typeface="Lato"/>
              </a:rPr>
              <a:t>1</a:t>
            </a:r>
            <a:r>
              <a:rPr b="1" lang="en" sz="6000">
                <a:solidFill>
                  <a:srgbClr val="00A5BD"/>
                </a:solidFill>
                <a:latin typeface="Lato"/>
                <a:ea typeface="Lato"/>
                <a:cs typeface="Lato"/>
                <a:sym typeface="Lato"/>
              </a:rPr>
              <a:t> Different Geographic</a:t>
            </a:r>
            <a:endParaRPr b="1" sz="6000">
              <a:solidFill>
                <a:srgbClr val="00A5BD"/>
              </a:solidFill>
              <a:latin typeface="Lato"/>
              <a:ea typeface="Lato"/>
              <a:cs typeface="Lato"/>
              <a:sym typeface="Lato"/>
            </a:endParaRPr>
          </a:p>
          <a:p>
            <a:pPr indent="0" lvl="0" marL="0" rtl="0" algn="l">
              <a:spcBef>
                <a:spcPts val="0"/>
              </a:spcBef>
              <a:spcAft>
                <a:spcPts val="0"/>
              </a:spcAft>
              <a:buNone/>
            </a:pPr>
            <a:r>
              <a:rPr b="1" lang="en" sz="6000">
                <a:solidFill>
                  <a:srgbClr val="00A5BD"/>
                </a:solidFill>
                <a:latin typeface="Lato"/>
                <a:ea typeface="Lato"/>
                <a:cs typeface="Lato"/>
                <a:sym typeface="Lato"/>
              </a:rPr>
              <a:t> Location</a:t>
            </a:r>
            <a:endParaRPr b="1" sz="6000">
              <a:solidFill>
                <a:srgbClr val="00A5BD"/>
              </a:solidFill>
              <a:latin typeface="Lato"/>
              <a:ea typeface="Lato"/>
              <a:cs typeface="Lato"/>
              <a:sym typeface="Lato"/>
            </a:endParaRPr>
          </a:p>
        </p:txBody>
      </p:sp>
      <p:sp>
        <p:nvSpPr>
          <p:cNvPr id="255" name="Google Shape;255;p38"/>
          <p:cNvSpPr/>
          <p:nvPr/>
        </p:nvSpPr>
        <p:spPr>
          <a:xfrm>
            <a:off x="130475" y="312070"/>
            <a:ext cx="940500" cy="653700"/>
          </a:xfrm>
          <a:prstGeom prst="rightArrow">
            <a:avLst>
              <a:gd fmla="val 61815" name="adj1"/>
              <a:gd fmla="val 50000" name="adj2"/>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38"/>
          <p:cNvPicPr preferRelativeResize="0"/>
          <p:nvPr/>
        </p:nvPicPr>
        <p:blipFill>
          <a:blip r:embed="rId3">
            <a:alphaModFix/>
          </a:blip>
          <a:stretch>
            <a:fillRect/>
          </a:stretch>
        </p:blipFill>
        <p:spPr>
          <a:xfrm>
            <a:off x="5009550" y="1157231"/>
            <a:ext cx="2716668" cy="1717742"/>
          </a:xfrm>
          <a:prstGeom prst="rect">
            <a:avLst/>
          </a:prstGeom>
          <a:noFill/>
          <a:ln>
            <a:noFill/>
          </a:ln>
        </p:spPr>
      </p:pic>
      <p:pic>
        <p:nvPicPr>
          <p:cNvPr id="257" name="Google Shape;257;p38"/>
          <p:cNvPicPr preferRelativeResize="0"/>
          <p:nvPr/>
        </p:nvPicPr>
        <p:blipFill>
          <a:blip r:embed="rId4">
            <a:alphaModFix/>
          </a:blip>
          <a:stretch>
            <a:fillRect/>
          </a:stretch>
        </p:blipFill>
        <p:spPr>
          <a:xfrm>
            <a:off x="5756500" y="3222724"/>
            <a:ext cx="1621145" cy="14266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893700" y="201410"/>
            <a:ext cx="6462600" cy="61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Types of Storage Media</a:t>
            </a:r>
            <a:endParaRPr/>
          </a:p>
        </p:txBody>
      </p:sp>
      <p:sp>
        <p:nvSpPr>
          <p:cNvPr id="263" name="Google Shape;263;p39"/>
          <p:cNvSpPr txBox="1"/>
          <p:nvPr>
            <p:ph idx="1" type="body"/>
          </p:nvPr>
        </p:nvSpPr>
        <p:spPr>
          <a:xfrm>
            <a:off x="411275" y="856630"/>
            <a:ext cx="3930300" cy="3473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h</a:t>
            </a:r>
            <a:r>
              <a:rPr lang="en" sz="2400"/>
              <a:t>ard disk drives</a:t>
            </a:r>
            <a:br>
              <a:rPr lang="en" sz="2400"/>
            </a:br>
            <a:br>
              <a:rPr lang="en" sz="2400"/>
            </a:br>
            <a:endParaRPr sz="2400"/>
          </a:p>
          <a:p>
            <a:pPr indent="-381000" lvl="0" marL="457200" rtl="0" algn="l">
              <a:spcBef>
                <a:spcPts val="0"/>
              </a:spcBef>
              <a:spcAft>
                <a:spcPts val="0"/>
              </a:spcAft>
              <a:buSzPts val="2400"/>
              <a:buChar char="●"/>
            </a:pPr>
            <a:r>
              <a:rPr lang="en" sz="2400"/>
              <a:t>flash drives </a:t>
            </a:r>
            <a:br>
              <a:rPr lang="en" sz="2400"/>
            </a:br>
            <a:br>
              <a:rPr lang="en" sz="2400"/>
            </a:br>
            <a:endParaRPr sz="2400"/>
          </a:p>
          <a:p>
            <a:pPr indent="-381000" lvl="0" marL="457200" rtl="0" algn="l">
              <a:spcBef>
                <a:spcPts val="0"/>
              </a:spcBef>
              <a:spcAft>
                <a:spcPts val="0"/>
              </a:spcAft>
              <a:buSzPts val="2400"/>
              <a:buChar char="●"/>
            </a:pPr>
            <a:r>
              <a:rPr lang="en" sz="2400"/>
              <a:t>RAID hard drive </a:t>
            </a:r>
            <a:br>
              <a:rPr lang="en" sz="2400"/>
            </a:br>
            <a:br>
              <a:rPr lang="en" sz="2400"/>
            </a:br>
            <a:endParaRPr sz="2400"/>
          </a:p>
          <a:p>
            <a:pPr indent="-381000" lvl="0" marL="457200" rtl="0" algn="l">
              <a:spcBef>
                <a:spcPts val="0"/>
              </a:spcBef>
              <a:spcAft>
                <a:spcPts val="0"/>
              </a:spcAft>
              <a:buSzPts val="2400"/>
              <a:buChar char="●"/>
            </a:pPr>
            <a:r>
              <a:rPr lang="en" sz="2400"/>
              <a:t>cloud/hosted storage</a:t>
            </a:r>
            <a:br>
              <a:rPr lang="en" sz="2400"/>
            </a:br>
            <a:endParaRPr sz="2400"/>
          </a:p>
        </p:txBody>
      </p:sp>
      <p:sp>
        <p:nvSpPr>
          <p:cNvPr id="264" name="Google Shape;264;p39"/>
          <p:cNvSpPr txBox="1"/>
          <p:nvPr>
            <p:ph idx="1" type="body"/>
          </p:nvPr>
        </p:nvSpPr>
        <p:spPr>
          <a:xfrm>
            <a:off x="4341575" y="856630"/>
            <a:ext cx="4962300" cy="3473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CDs or DVDs</a:t>
            </a:r>
            <a:br>
              <a:rPr lang="en" sz="2400"/>
            </a:br>
            <a:br>
              <a:rPr lang="en" sz="2400"/>
            </a:br>
            <a:endParaRPr sz="2400"/>
          </a:p>
          <a:p>
            <a:pPr indent="-381000" lvl="0" marL="457200" rtl="0" algn="l">
              <a:spcBef>
                <a:spcPts val="0"/>
              </a:spcBef>
              <a:spcAft>
                <a:spcPts val="0"/>
              </a:spcAft>
              <a:buSzPts val="2400"/>
              <a:buChar char="●"/>
            </a:pPr>
            <a:r>
              <a:rPr lang="en" sz="2400"/>
              <a:t>SSD (solid state drives)</a:t>
            </a:r>
            <a:br>
              <a:rPr lang="en" sz="2400"/>
            </a:br>
            <a:br>
              <a:rPr lang="en" sz="2400"/>
            </a:br>
            <a:endParaRPr sz="2400"/>
          </a:p>
          <a:p>
            <a:pPr indent="-381000" lvl="0" marL="457200" rtl="0" algn="l">
              <a:spcBef>
                <a:spcPts val="0"/>
              </a:spcBef>
              <a:spcAft>
                <a:spcPts val="0"/>
              </a:spcAft>
              <a:buSzPts val="2400"/>
              <a:buChar char="●"/>
            </a:pPr>
            <a:r>
              <a:rPr lang="en" sz="2400"/>
              <a:t>LTO Tape</a:t>
            </a:r>
            <a:br>
              <a:rPr lang="en" sz="2400"/>
            </a:br>
            <a:br>
              <a:rPr lang="en" sz="2400"/>
            </a:br>
            <a:endParaRPr sz="2400"/>
          </a:p>
          <a:p>
            <a:pPr indent="-381000" lvl="0" marL="457200" rtl="0" algn="l">
              <a:spcBef>
                <a:spcPts val="0"/>
              </a:spcBef>
              <a:spcAft>
                <a:spcPts val="0"/>
              </a:spcAft>
              <a:buSzPts val="2400"/>
              <a:buChar char="●"/>
            </a:pPr>
            <a:r>
              <a:rPr lang="en" sz="2400"/>
              <a:t>Network Attached Storage</a:t>
            </a:r>
            <a:br>
              <a:rPr lang="en" sz="2400"/>
            </a:br>
            <a:endParaRPr sz="2400"/>
          </a:p>
        </p:txBody>
      </p:sp>
      <p:cxnSp>
        <p:nvCxnSpPr>
          <p:cNvPr id="265" name="Google Shape;265;p39"/>
          <p:cNvCxnSpPr/>
          <p:nvPr/>
        </p:nvCxnSpPr>
        <p:spPr>
          <a:xfrm>
            <a:off x="202875" y="2305492"/>
            <a:ext cx="2514000" cy="0"/>
          </a:xfrm>
          <a:prstGeom prst="straightConnector1">
            <a:avLst/>
          </a:prstGeom>
          <a:noFill/>
          <a:ln cap="flat" cmpd="sng" w="38100">
            <a:solidFill>
              <a:srgbClr val="FF0000"/>
            </a:solidFill>
            <a:prstDash val="solid"/>
            <a:round/>
            <a:headEnd len="med" w="med" type="none"/>
            <a:tailEnd len="med" w="med" type="none"/>
          </a:ln>
        </p:spPr>
      </p:cxnSp>
      <p:cxnSp>
        <p:nvCxnSpPr>
          <p:cNvPr id="266" name="Google Shape;266;p39"/>
          <p:cNvCxnSpPr/>
          <p:nvPr/>
        </p:nvCxnSpPr>
        <p:spPr>
          <a:xfrm>
            <a:off x="4225525" y="1192685"/>
            <a:ext cx="25626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1000"/>
                                        <p:tgtEl>
                                          <p:spTgt spid="2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0"/>
          <p:cNvPicPr preferRelativeResize="0"/>
          <p:nvPr/>
        </p:nvPicPr>
        <p:blipFill rotWithShape="1">
          <a:blip r:embed="rId3">
            <a:alphaModFix/>
          </a:blip>
          <a:srcRect b="19347" l="20266" r="6570" t="2356"/>
          <a:stretch/>
        </p:blipFill>
        <p:spPr>
          <a:xfrm rot="-246580">
            <a:off x="-208866" y="-385868"/>
            <a:ext cx="9577830" cy="5847203"/>
          </a:xfrm>
          <a:prstGeom prst="rect">
            <a:avLst/>
          </a:prstGeom>
          <a:noFill/>
          <a:ln>
            <a:noFill/>
          </a:ln>
        </p:spPr>
      </p:pic>
      <p:sp>
        <p:nvSpPr>
          <p:cNvPr id="272" name="Google Shape;272;p40"/>
          <p:cNvSpPr txBox="1"/>
          <p:nvPr>
            <p:ph type="title"/>
          </p:nvPr>
        </p:nvSpPr>
        <p:spPr>
          <a:xfrm>
            <a:off x="313800" y="3843877"/>
            <a:ext cx="6462600" cy="83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chemeClr val="lt1"/>
                </a:solidFill>
              </a:rPr>
              <a:t>Cloud Storage</a:t>
            </a:r>
            <a:endParaRPr>
              <a:solidFill>
                <a:schemeClr val="lt1"/>
              </a:solidFill>
            </a:endParaRPr>
          </a:p>
        </p:txBody>
      </p:sp>
      <p:pic>
        <p:nvPicPr>
          <p:cNvPr id="273" name="Google Shape;273;p40"/>
          <p:cNvPicPr preferRelativeResize="0"/>
          <p:nvPr/>
        </p:nvPicPr>
        <p:blipFill rotWithShape="1">
          <a:blip r:embed="rId4">
            <a:alphaModFix/>
          </a:blip>
          <a:srcRect b="0" l="0" r="3194" t="0"/>
          <a:stretch/>
        </p:blipFill>
        <p:spPr>
          <a:xfrm>
            <a:off x="2979500" y="534282"/>
            <a:ext cx="3447069" cy="2514600"/>
          </a:xfrm>
          <a:prstGeom prst="rect">
            <a:avLst/>
          </a:prstGeom>
          <a:noFill/>
          <a:ln cap="flat" cmpd="sng" w="28575">
            <a:solidFill>
              <a:srgbClr val="00FF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1"/>
          <p:cNvPicPr preferRelativeResize="0"/>
          <p:nvPr/>
        </p:nvPicPr>
        <p:blipFill rotWithShape="1">
          <a:blip r:embed="rId3">
            <a:alphaModFix/>
          </a:blip>
          <a:srcRect b="12445" l="634" r="6064" t="1666"/>
          <a:stretch/>
        </p:blipFill>
        <p:spPr>
          <a:xfrm>
            <a:off x="0" y="-1203131"/>
            <a:ext cx="9144000" cy="6172442"/>
          </a:xfrm>
          <a:prstGeom prst="rect">
            <a:avLst/>
          </a:prstGeom>
          <a:noFill/>
          <a:ln>
            <a:noFill/>
          </a:ln>
        </p:spPr>
      </p:pic>
      <p:sp>
        <p:nvSpPr>
          <p:cNvPr id="279" name="Google Shape;279;p41"/>
          <p:cNvSpPr txBox="1"/>
          <p:nvPr>
            <p:ph type="title"/>
          </p:nvPr>
        </p:nvSpPr>
        <p:spPr>
          <a:xfrm>
            <a:off x="364225" y="3917833"/>
            <a:ext cx="5517900" cy="981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External Hard Disc Drive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364225" y="4015733"/>
            <a:ext cx="6462600" cy="88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External RAID enclosure</a:t>
            </a:r>
            <a:endParaRPr/>
          </a:p>
        </p:txBody>
      </p:sp>
      <p:pic>
        <p:nvPicPr>
          <p:cNvPr id="285" name="Google Shape;285;p42"/>
          <p:cNvPicPr preferRelativeResize="0"/>
          <p:nvPr/>
        </p:nvPicPr>
        <p:blipFill>
          <a:blip r:embed="rId3">
            <a:alphaModFix/>
          </a:blip>
          <a:stretch>
            <a:fillRect/>
          </a:stretch>
        </p:blipFill>
        <p:spPr>
          <a:xfrm>
            <a:off x="2483225" y="258573"/>
            <a:ext cx="5273718" cy="39552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Files</a:t>
            </a:r>
            <a:endParaRPr/>
          </a:p>
        </p:txBody>
      </p:sp>
      <p:sp>
        <p:nvSpPr>
          <p:cNvPr id="153" name="Google Shape;153;p25"/>
          <p:cNvSpPr txBox="1"/>
          <p:nvPr>
            <p:ph idx="1" type="body"/>
          </p:nvPr>
        </p:nvSpPr>
        <p:spPr>
          <a:xfrm>
            <a:off x="893700" y="1010325"/>
            <a:ext cx="7697700" cy="38064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Char char="●"/>
            </a:pPr>
            <a:r>
              <a:rPr lang="en" sz="2400"/>
              <a:t>Donated, created</a:t>
            </a:r>
            <a:endParaRPr sz="2400"/>
          </a:p>
          <a:p>
            <a:pPr indent="-355600" lvl="1" marL="914400" rtl="0" algn="l">
              <a:lnSpc>
                <a:spcPct val="115000"/>
              </a:lnSpc>
              <a:spcBef>
                <a:spcPts val="0"/>
              </a:spcBef>
              <a:spcAft>
                <a:spcPts val="0"/>
              </a:spcAft>
              <a:buSzPts val="2000"/>
              <a:buChar char="○"/>
            </a:pPr>
            <a:r>
              <a:rPr lang="en" sz="2000"/>
              <a:t>Digitized, copies</a:t>
            </a:r>
            <a:endParaRPr sz="2000"/>
          </a:p>
          <a:p>
            <a:pPr indent="-355600" lvl="1" marL="914400" rtl="0" algn="l">
              <a:lnSpc>
                <a:spcPct val="115000"/>
              </a:lnSpc>
              <a:spcBef>
                <a:spcPts val="0"/>
              </a:spcBef>
              <a:spcAft>
                <a:spcPts val="0"/>
              </a:spcAft>
              <a:buSzPts val="2000"/>
              <a:buChar char="○"/>
            </a:pPr>
            <a:r>
              <a:rPr lang="en" sz="2000"/>
              <a:t>Recorded</a:t>
            </a:r>
            <a:endParaRPr sz="2000"/>
          </a:p>
          <a:p>
            <a:pPr indent="-355600" lvl="1" marL="914400" rtl="0" algn="l">
              <a:lnSpc>
                <a:spcPct val="115000"/>
              </a:lnSpc>
              <a:spcBef>
                <a:spcPts val="0"/>
              </a:spcBef>
              <a:spcAft>
                <a:spcPts val="0"/>
              </a:spcAft>
              <a:buSzPts val="2000"/>
              <a:buChar char="○"/>
            </a:pPr>
            <a:r>
              <a:rPr lang="en" sz="2000"/>
              <a:t>Born digital records</a:t>
            </a:r>
            <a:endParaRPr sz="2000"/>
          </a:p>
          <a:p>
            <a:pPr indent="-381000" lvl="0" marL="457200" rtl="0" algn="l">
              <a:lnSpc>
                <a:spcPct val="115000"/>
              </a:lnSpc>
              <a:spcBef>
                <a:spcPts val="0"/>
              </a:spcBef>
              <a:spcAft>
                <a:spcPts val="0"/>
              </a:spcAft>
              <a:buSzPts val="2400"/>
              <a:buChar char="●"/>
            </a:pPr>
            <a:r>
              <a:rPr lang="en" sz="2400"/>
              <a:t>Work  with donors/others to accept best possible quality files</a:t>
            </a:r>
            <a:endParaRPr sz="2400"/>
          </a:p>
          <a:p>
            <a:pPr indent="-381000" lvl="0" marL="457200" rtl="0" algn="l">
              <a:lnSpc>
                <a:spcPct val="115000"/>
              </a:lnSpc>
              <a:spcBef>
                <a:spcPts val="0"/>
              </a:spcBef>
              <a:spcAft>
                <a:spcPts val="0"/>
              </a:spcAft>
              <a:buSzPts val="2400"/>
              <a:buChar char="●"/>
            </a:pPr>
            <a:r>
              <a:rPr lang="en" sz="2400"/>
              <a:t>Still require processing, management</a:t>
            </a:r>
            <a:endParaRPr sz="2400"/>
          </a:p>
          <a:p>
            <a:pPr indent="-381000" lvl="0" marL="457200" rtl="0" algn="l">
              <a:lnSpc>
                <a:spcPct val="115000"/>
              </a:lnSpc>
              <a:spcBef>
                <a:spcPts val="0"/>
              </a:spcBef>
              <a:spcAft>
                <a:spcPts val="0"/>
              </a:spcAft>
              <a:buSzPts val="2400"/>
              <a:buChar char="●"/>
            </a:pPr>
            <a:r>
              <a:rPr lang="en" sz="2400"/>
              <a:t>Inventory what you have, plan ahead for future work</a:t>
            </a:r>
            <a:endParaRPr sz="2400"/>
          </a:p>
          <a:p>
            <a:pPr indent="-381000" lvl="0" marL="457200" rtl="0" algn="l">
              <a:lnSpc>
                <a:spcPct val="115000"/>
              </a:lnSpc>
              <a:spcBef>
                <a:spcPts val="0"/>
              </a:spcBef>
              <a:spcAft>
                <a:spcPts val="0"/>
              </a:spcAft>
              <a:buSzPts val="2400"/>
              <a:buChar char="●"/>
            </a:pPr>
            <a:r>
              <a:rPr lang="en" sz="2400"/>
              <a:t>Storage of digital files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10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10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1000"/>
                                        <p:tgtEl>
                                          <p:spTgt spid="1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Effect filter="fade" transition="in">
                                      <p:cBhvr>
                                        <p:cTn dur="1000"/>
                                        <p:tgtEl>
                                          <p:spTgt spid="15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364225" y="3917833"/>
            <a:ext cx="6462600" cy="83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LTO Tape Storage</a:t>
            </a:r>
            <a:endParaRPr/>
          </a:p>
        </p:txBody>
      </p:sp>
      <p:pic>
        <p:nvPicPr>
          <p:cNvPr id="291" name="Google Shape;291;p43"/>
          <p:cNvPicPr preferRelativeResize="0"/>
          <p:nvPr/>
        </p:nvPicPr>
        <p:blipFill>
          <a:blip r:embed="rId3">
            <a:alphaModFix/>
          </a:blip>
          <a:stretch>
            <a:fillRect/>
          </a:stretch>
        </p:blipFill>
        <p:spPr>
          <a:xfrm>
            <a:off x="3928775" y="0"/>
            <a:ext cx="5189686" cy="3619806"/>
          </a:xfrm>
          <a:prstGeom prst="rect">
            <a:avLst/>
          </a:prstGeom>
          <a:noFill/>
          <a:ln>
            <a:noFill/>
          </a:ln>
        </p:spPr>
      </p:pic>
      <p:pic>
        <p:nvPicPr>
          <p:cNvPr id="292" name="Google Shape;292;p43"/>
          <p:cNvPicPr preferRelativeResize="0"/>
          <p:nvPr/>
        </p:nvPicPr>
        <p:blipFill>
          <a:blip r:embed="rId4">
            <a:alphaModFix/>
          </a:blip>
          <a:stretch>
            <a:fillRect/>
          </a:stretch>
        </p:blipFill>
        <p:spPr>
          <a:xfrm>
            <a:off x="123250" y="718740"/>
            <a:ext cx="3841470" cy="30721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44"/>
          <p:cNvPicPr preferRelativeResize="0"/>
          <p:nvPr/>
        </p:nvPicPr>
        <p:blipFill>
          <a:blip r:embed="rId3">
            <a:alphaModFix/>
          </a:blip>
          <a:stretch>
            <a:fillRect/>
          </a:stretch>
        </p:blipFill>
        <p:spPr>
          <a:xfrm>
            <a:off x="4069375" y="280500"/>
            <a:ext cx="5181000" cy="4206498"/>
          </a:xfrm>
          <a:prstGeom prst="rect">
            <a:avLst/>
          </a:prstGeom>
          <a:noFill/>
          <a:ln>
            <a:noFill/>
          </a:ln>
        </p:spPr>
      </p:pic>
      <p:pic>
        <p:nvPicPr>
          <p:cNvPr id="298" name="Google Shape;298;p44"/>
          <p:cNvPicPr preferRelativeResize="0"/>
          <p:nvPr/>
        </p:nvPicPr>
        <p:blipFill rotWithShape="1">
          <a:blip r:embed="rId4">
            <a:alphaModFix/>
          </a:blip>
          <a:srcRect b="0" l="0" r="0" t="0"/>
          <a:stretch/>
        </p:blipFill>
        <p:spPr>
          <a:xfrm>
            <a:off x="1578250" y="392724"/>
            <a:ext cx="2379354" cy="1398724"/>
          </a:xfrm>
          <a:prstGeom prst="rect">
            <a:avLst/>
          </a:prstGeom>
          <a:noFill/>
          <a:ln>
            <a:noFill/>
          </a:ln>
        </p:spPr>
      </p:pic>
      <p:sp>
        <p:nvSpPr>
          <p:cNvPr id="299" name="Google Shape;299;p44"/>
          <p:cNvSpPr txBox="1"/>
          <p:nvPr>
            <p:ph type="title"/>
          </p:nvPr>
        </p:nvSpPr>
        <p:spPr>
          <a:xfrm>
            <a:off x="364225" y="3254185"/>
            <a:ext cx="4035000" cy="150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Network Attached Storage, </a:t>
            </a:r>
            <a:endParaRPr/>
          </a:p>
          <a:p>
            <a:pPr indent="0" lvl="0" marL="0" rtl="0" algn="l">
              <a:lnSpc>
                <a:spcPct val="100000"/>
              </a:lnSpc>
              <a:spcBef>
                <a:spcPts val="0"/>
              </a:spcBef>
              <a:spcAft>
                <a:spcPts val="0"/>
              </a:spcAft>
              <a:buSzPts val="3600"/>
              <a:buNone/>
            </a:pPr>
            <a:r>
              <a:rPr lang="en"/>
              <a:t>or Storage Server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title"/>
          </p:nvPr>
        </p:nvSpPr>
        <p:spPr>
          <a:xfrm>
            <a:off x="893700" y="201410"/>
            <a:ext cx="6462600" cy="114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Preservation: </a:t>
            </a:r>
            <a:endParaRPr/>
          </a:p>
          <a:p>
            <a:pPr indent="0" lvl="0" marL="0" rtl="0" algn="l">
              <a:spcBef>
                <a:spcPts val="0"/>
              </a:spcBef>
              <a:spcAft>
                <a:spcPts val="0"/>
              </a:spcAft>
              <a:buNone/>
            </a:pPr>
            <a:r>
              <a:rPr lang="en"/>
              <a:t>First Steps:</a:t>
            </a:r>
            <a:endParaRPr/>
          </a:p>
        </p:txBody>
      </p:sp>
      <p:sp>
        <p:nvSpPr>
          <p:cNvPr id="305" name="Google Shape;305;p45"/>
          <p:cNvSpPr txBox="1"/>
          <p:nvPr>
            <p:ph idx="1" type="body"/>
          </p:nvPr>
        </p:nvSpPr>
        <p:spPr>
          <a:xfrm>
            <a:off x="893700" y="1451010"/>
            <a:ext cx="7059300" cy="33654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SzPts val="3000"/>
              <a:buChar char="●"/>
            </a:pPr>
            <a:r>
              <a:rPr lang="en"/>
              <a:t>Have at least one backup copy of important files</a:t>
            </a:r>
            <a:endParaRPr/>
          </a:p>
          <a:p>
            <a:pPr indent="-419100" lvl="0" marL="457200" rtl="0" algn="l">
              <a:lnSpc>
                <a:spcPct val="115000"/>
              </a:lnSpc>
              <a:spcBef>
                <a:spcPts val="0"/>
              </a:spcBef>
              <a:spcAft>
                <a:spcPts val="0"/>
              </a:spcAft>
              <a:buSzPts val="3000"/>
              <a:buChar char="●"/>
            </a:pPr>
            <a:r>
              <a:rPr lang="en"/>
              <a:t>Create and update an inventory of digital files</a:t>
            </a:r>
            <a:endParaRPr/>
          </a:p>
          <a:p>
            <a:pPr indent="-419100" lvl="0" marL="457200" rtl="0" algn="l">
              <a:lnSpc>
                <a:spcPct val="115000"/>
              </a:lnSpc>
              <a:spcBef>
                <a:spcPts val="0"/>
              </a:spcBef>
              <a:spcAft>
                <a:spcPts val="0"/>
              </a:spcAft>
              <a:buSzPts val="3000"/>
              <a:buChar char="●"/>
            </a:pPr>
            <a:r>
              <a:rPr lang="en"/>
              <a:t>Start talking with IT</a:t>
            </a:r>
            <a:r>
              <a:rPr lang="en"/>
              <a:t>, or others</a:t>
            </a:r>
            <a:endParaRPr/>
          </a:p>
          <a:p>
            <a:pPr indent="-381000" lvl="1" marL="914400" rtl="0" algn="l">
              <a:lnSpc>
                <a:spcPct val="115000"/>
              </a:lnSpc>
              <a:spcBef>
                <a:spcPts val="0"/>
              </a:spcBef>
              <a:spcAft>
                <a:spcPts val="0"/>
              </a:spcAft>
              <a:buSzPts val="2400"/>
              <a:buChar char="○"/>
            </a:pPr>
            <a:r>
              <a:rPr lang="en"/>
              <a:t>Storage for digital files</a:t>
            </a:r>
            <a:endParaRPr/>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0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000"/>
                                        <p:tgtEl>
                                          <p:spTgt spid="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1000"/>
                                        <p:tgtEl>
                                          <p:spTgt spid="3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6"/>
          <p:cNvSpPr txBox="1"/>
          <p:nvPr>
            <p:ph type="title"/>
          </p:nvPr>
        </p:nvSpPr>
        <p:spPr>
          <a:xfrm>
            <a:off x="893700" y="201410"/>
            <a:ext cx="6462600" cy="114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Preservation: </a:t>
            </a:r>
            <a:endParaRPr/>
          </a:p>
          <a:p>
            <a:pPr indent="0" lvl="0" marL="0" rtl="0" algn="l">
              <a:spcBef>
                <a:spcPts val="0"/>
              </a:spcBef>
              <a:spcAft>
                <a:spcPts val="0"/>
              </a:spcAft>
              <a:buNone/>
            </a:pPr>
            <a:r>
              <a:rPr lang="en"/>
              <a:t>Second Steps:</a:t>
            </a:r>
            <a:endParaRPr/>
          </a:p>
        </p:txBody>
      </p:sp>
      <p:sp>
        <p:nvSpPr>
          <p:cNvPr id="311" name="Google Shape;311;p46"/>
          <p:cNvSpPr txBox="1"/>
          <p:nvPr>
            <p:ph idx="1" type="body"/>
          </p:nvPr>
        </p:nvSpPr>
        <p:spPr>
          <a:xfrm>
            <a:off x="893700" y="1436912"/>
            <a:ext cx="7059300" cy="33795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Clr>
                <a:schemeClr val="dk1"/>
              </a:buClr>
              <a:buSzPts val="3000"/>
              <a:buChar char="●"/>
            </a:pPr>
            <a:r>
              <a:rPr lang="en">
                <a:solidFill>
                  <a:schemeClr val="dk1"/>
                </a:solidFill>
              </a:rPr>
              <a:t>Transfer data off of outdated media</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
                <a:solidFill>
                  <a:schemeClr val="dk1"/>
                </a:solidFill>
              </a:rPr>
              <a:t>Decide which file types you will use for various formats</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
                <a:solidFill>
                  <a:schemeClr val="dk1"/>
                </a:solidFill>
              </a:rPr>
              <a:t>Define security of files</a:t>
            </a:r>
            <a:endParaRPr>
              <a:solidFill>
                <a:schemeClr val="dk1"/>
              </a:solidFill>
            </a:endParaRPr>
          </a:p>
          <a:p>
            <a:pPr indent="-419100" lvl="0" marL="457200" rtl="0" algn="l">
              <a:lnSpc>
                <a:spcPct val="115000"/>
              </a:lnSpc>
              <a:spcBef>
                <a:spcPts val="0"/>
              </a:spcBef>
              <a:spcAft>
                <a:spcPts val="0"/>
              </a:spcAft>
              <a:buClr>
                <a:schemeClr val="dk1"/>
              </a:buClr>
              <a:buSzPts val="3000"/>
              <a:buChar char="●"/>
            </a:pPr>
            <a:r>
              <a:rPr lang="en">
                <a:solidFill>
                  <a:schemeClr val="dk1"/>
                </a:solidFill>
              </a:rPr>
              <a:t>Estimate future storage needs</a:t>
            </a:r>
            <a:endParaRPr>
              <a:solidFill>
                <a:schemeClr val="dk1"/>
              </a:solidFill>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1000"/>
                                        <p:tgtEl>
                                          <p:spTgt spid="3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1000"/>
                                        <p:tgtEl>
                                          <p:spTgt spid="3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1000"/>
                                        <p:tgtEl>
                                          <p:spTgt spid="3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1000"/>
                                        <p:tgtEl>
                                          <p:spTgt spid="3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7"/>
          <p:cNvSpPr txBox="1"/>
          <p:nvPr>
            <p:ph type="title"/>
          </p:nvPr>
        </p:nvSpPr>
        <p:spPr>
          <a:xfrm>
            <a:off x="893700" y="342283"/>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Over the next months</a:t>
            </a:r>
            <a:r>
              <a:rPr lang="en" sz="4800"/>
              <a:t>:</a:t>
            </a:r>
            <a:endParaRPr sz="4800"/>
          </a:p>
        </p:txBody>
      </p:sp>
      <p:sp>
        <p:nvSpPr>
          <p:cNvPr id="317" name="Google Shape;317;p47"/>
          <p:cNvSpPr txBox="1"/>
          <p:nvPr>
            <p:ph idx="1" type="body"/>
          </p:nvPr>
        </p:nvSpPr>
        <p:spPr>
          <a:xfrm>
            <a:off x="893700" y="1250550"/>
            <a:ext cx="7908900" cy="3565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 sz="2400"/>
              <a:t>Discuss with p</a:t>
            </a:r>
            <a:r>
              <a:rPr lang="en" sz="2400"/>
              <a:t>eople in your organization (or make time to plan by yourself) - decide WHO to include</a:t>
            </a:r>
            <a:endParaRPr sz="2400"/>
          </a:p>
          <a:p>
            <a:pPr indent="-381000" lvl="0" marL="457200" rtl="0" algn="l">
              <a:spcBef>
                <a:spcPts val="0"/>
              </a:spcBef>
              <a:spcAft>
                <a:spcPts val="0"/>
              </a:spcAft>
              <a:buSzPts val="2400"/>
              <a:buAutoNum type="arabicPeriod"/>
            </a:pPr>
            <a:r>
              <a:rPr lang="en" sz="2400"/>
              <a:t>Take stock of WHAT you already know</a:t>
            </a:r>
            <a:endParaRPr sz="2400"/>
          </a:p>
          <a:p>
            <a:pPr indent="-381000" lvl="0" marL="457200" rtl="0" algn="l">
              <a:spcBef>
                <a:spcPts val="0"/>
              </a:spcBef>
              <a:spcAft>
                <a:spcPts val="0"/>
              </a:spcAft>
              <a:buSzPts val="2400"/>
              <a:buAutoNum type="arabicPeriod"/>
            </a:pPr>
            <a:r>
              <a:rPr lang="en" sz="2400"/>
              <a:t>List things that you want to FIND OUT about Digital Storage and Preservation</a:t>
            </a:r>
            <a:br>
              <a:rPr lang="en" sz="2400"/>
            </a:br>
            <a:endParaRPr sz="2400"/>
          </a:p>
          <a:p>
            <a:pPr indent="0" lvl="0" marL="0" rtl="0" algn="l">
              <a:spcBef>
                <a:spcPts val="600"/>
              </a:spcBef>
              <a:spcAft>
                <a:spcPts val="0"/>
              </a:spcAft>
              <a:buNone/>
            </a:pPr>
            <a:r>
              <a:rPr i="1" lang="en" sz="2400"/>
              <a:t>Digital Preservation Questions Worksheet: Part 1: Storage</a:t>
            </a:r>
            <a:endParaRPr i="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10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10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10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1000"/>
                                        <p:tgtEl>
                                          <p:spTgt spid="3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idx="1" type="body"/>
          </p:nvPr>
        </p:nvSpPr>
        <p:spPr>
          <a:xfrm>
            <a:off x="0" y="2073600"/>
            <a:ext cx="9144000" cy="1373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i="0" lang="en" sz="7200"/>
              <a:t>Discuss or Reflect</a:t>
            </a:r>
            <a:endParaRPr i="0" sz="7200"/>
          </a:p>
          <a:p>
            <a:pPr indent="-381000" lvl="0" marL="457200" rtl="0" algn="l">
              <a:spcBef>
                <a:spcPts val="600"/>
              </a:spcBef>
              <a:spcAft>
                <a:spcPts val="0"/>
              </a:spcAft>
              <a:buSzPts val="2400"/>
              <a:buChar char="●"/>
            </a:pPr>
            <a:r>
              <a:rPr i="0" lang="en" sz="2400"/>
              <a:t>What are a few top concerns you have about digital storage and preservation?</a:t>
            </a:r>
            <a:endParaRPr i="0" sz="2400"/>
          </a:p>
          <a:p>
            <a:pPr indent="-381000" lvl="0" marL="457200" rtl="0" algn="l">
              <a:spcBef>
                <a:spcPts val="0"/>
              </a:spcBef>
              <a:spcAft>
                <a:spcPts val="0"/>
              </a:spcAft>
              <a:buSzPts val="2400"/>
              <a:buChar char="●"/>
            </a:pPr>
            <a:r>
              <a:rPr i="0" lang="en" sz="2400"/>
              <a:t>Who else in your department, organization, or community should be involved in digital storage and preservation planning?</a:t>
            </a:r>
            <a:endParaRPr i="0" sz="2400"/>
          </a:p>
        </p:txBody>
      </p:sp>
      <p:sp>
        <p:nvSpPr>
          <p:cNvPr id="323" name="Google Shape;323;p48"/>
          <p:cNvSpPr/>
          <p:nvPr/>
        </p:nvSpPr>
        <p:spPr>
          <a:xfrm>
            <a:off x="4030925" y="1308299"/>
            <a:ext cx="1203300" cy="76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48"/>
          <p:cNvPicPr preferRelativeResize="0"/>
          <p:nvPr/>
        </p:nvPicPr>
        <p:blipFill>
          <a:blip r:embed="rId3">
            <a:alphaModFix/>
          </a:blip>
          <a:stretch>
            <a:fillRect/>
          </a:stretch>
        </p:blipFill>
        <p:spPr>
          <a:xfrm>
            <a:off x="3970350" y="1089299"/>
            <a:ext cx="1203300" cy="1203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type="title"/>
          </p:nvPr>
        </p:nvSpPr>
        <p:spPr>
          <a:xfrm>
            <a:off x="893700" y="-2719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 Images</a:t>
            </a:r>
            <a:endParaRPr/>
          </a:p>
        </p:txBody>
      </p:sp>
      <p:sp>
        <p:nvSpPr>
          <p:cNvPr id="330" name="Google Shape;330;p49"/>
          <p:cNvSpPr txBox="1"/>
          <p:nvPr>
            <p:ph idx="1" type="body"/>
          </p:nvPr>
        </p:nvSpPr>
        <p:spPr>
          <a:xfrm>
            <a:off x="0" y="692175"/>
            <a:ext cx="9200100" cy="39720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480"/>
              </a:spcBef>
              <a:spcAft>
                <a:spcPts val="0"/>
              </a:spcAft>
              <a:buSzPts val="1200"/>
              <a:buChar char="○"/>
            </a:pPr>
            <a:r>
              <a:rPr lang="en" sz="1200"/>
              <a:t>Slide 3: Save icon Font Awesome by Dave Gandy </a:t>
            </a:r>
            <a:r>
              <a:rPr lang="en" sz="1200" u="sng">
                <a:solidFill>
                  <a:schemeClr val="hlink"/>
                </a:solidFill>
                <a:hlinkClick r:id="rId3"/>
              </a:rPr>
              <a:t>https://fortawesome.github.com/Font-Awesome</a:t>
            </a:r>
            <a:r>
              <a:rPr lang="en" sz="1200"/>
              <a:t> Data Center CC Amber Case; Flickr </a:t>
            </a:r>
            <a:r>
              <a:rPr lang="en" sz="1200" u="sng">
                <a:solidFill>
                  <a:schemeClr val="hlink"/>
                </a:solidFill>
                <a:hlinkClick r:id="rId4"/>
              </a:rPr>
              <a:t>https://creativecommons.org/licenses/by-nc/2.0/</a:t>
            </a:r>
            <a:r>
              <a:rPr lang="en" sz="1200"/>
              <a:t> </a:t>
            </a:r>
            <a:endParaRPr sz="1200"/>
          </a:p>
          <a:p>
            <a:pPr indent="-304800" lvl="1" marL="914400" rtl="0" algn="l">
              <a:lnSpc>
                <a:spcPct val="115000"/>
              </a:lnSpc>
              <a:spcBef>
                <a:spcPts val="0"/>
              </a:spcBef>
              <a:spcAft>
                <a:spcPts val="0"/>
              </a:spcAft>
              <a:buSzPts val="1200"/>
              <a:buChar char="○"/>
            </a:pPr>
            <a:r>
              <a:rPr lang="en" sz="1200"/>
              <a:t>Slide 6-7: Center for Digital Scholarship and Curation, Lotus Norton-Wisla, Michael Wynne, Alex Merrill</a:t>
            </a:r>
            <a:endParaRPr sz="1200"/>
          </a:p>
          <a:p>
            <a:pPr indent="-304800" lvl="1" marL="914400" rtl="0" algn="l">
              <a:lnSpc>
                <a:spcPct val="115000"/>
              </a:lnSpc>
              <a:spcBef>
                <a:spcPts val="0"/>
              </a:spcBef>
              <a:spcAft>
                <a:spcPts val="0"/>
              </a:spcAft>
              <a:buSzPts val="1200"/>
              <a:buChar char="○"/>
            </a:pPr>
            <a:r>
              <a:rPr lang="en" sz="1200"/>
              <a:t>Slide 8: </a:t>
            </a:r>
            <a:r>
              <a:rPr lang="en" sz="1200">
                <a:solidFill>
                  <a:schemeClr val="dk1"/>
                </a:solidFill>
              </a:rPr>
              <a:t>NDSA image </a:t>
            </a:r>
            <a:r>
              <a:rPr lang="en" sz="1200" u="sng">
                <a:solidFill>
                  <a:srgbClr val="0097A7"/>
                </a:solidFill>
                <a:latin typeface="Arial"/>
                <a:ea typeface="Arial"/>
                <a:cs typeface="Arial"/>
                <a:sym typeface="Arial"/>
                <a:hlinkClick r:id="rId5">
                  <a:extLst>
                    <a:ext uri="{A12FA001-AC4F-418D-AE19-62706E023703}">
                      <ahyp:hlinkClr val="tx"/>
                    </a:ext>
                  </a:extLst>
                </a:hlinkClick>
              </a:rPr>
              <a:t>https://ndsa.org/publications/levels-of-digital-preservation/</a:t>
            </a:r>
            <a:endParaRPr sz="1200"/>
          </a:p>
          <a:p>
            <a:pPr indent="-304800" lvl="1" marL="914400" rtl="0" algn="l">
              <a:lnSpc>
                <a:spcPct val="115000"/>
              </a:lnSpc>
              <a:spcBef>
                <a:spcPts val="0"/>
              </a:spcBef>
              <a:spcAft>
                <a:spcPts val="0"/>
              </a:spcAft>
              <a:buSzPts val="1200"/>
              <a:buChar char="○"/>
            </a:pPr>
            <a:r>
              <a:rPr lang="en" sz="1200"/>
              <a:t>Slide 14: External hard drive CC Armchair; Wikimedia Commons </a:t>
            </a:r>
            <a:r>
              <a:rPr lang="en" sz="1200" u="sng">
                <a:solidFill>
                  <a:schemeClr val="hlink"/>
                </a:solidFill>
                <a:hlinkClick r:id="rId6"/>
              </a:rPr>
              <a:t>https://creativecommons.org/licenses/by-sa/4.0/deed.en</a:t>
            </a:r>
            <a:r>
              <a:rPr lang="en" sz="1200"/>
              <a:t> </a:t>
            </a:r>
            <a:endParaRPr sz="1200"/>
          </a:p>
          <a:p>
            <a:pPr indent="-304800" lvl="1" marL="914400" rtl="0" algn="l">
              <a:lnSpc>
                <a:spcPct val="115000"/>
              </a:lnSpc>
              <a:spcBef>
                <a:spcPts val="0"/>
              </a:spcBef>
              <a:spcAft>
                <a:spcPts val="0"/>
              </a:spcAft>
              <a:buSzPts val="1200"/>
              <a:buChar char="○"/>
            </a:pPr>
            <a:r>
              <a:rPr lang="en" sz="1200"/>
              <a:t>Slide 17: Cloud image: Markus Meier, FSFE / CC BY-SA (</a:t>
            </a:r>
            <a:r>
              <a:rPr lang="en" sz="1200" u="sng">
                <a:solidFill>
                  <a:schemeClr val="hlink"/>
                </a:solidFill>
                <a:hlinkClick r:id="rId7"/>
              </a:rPr>
              <a:t>https://creativecommons.org/licenses/by-sa/4.0</a:t>
            </a:r>
            <a:r>
              <a:rPr lang="en" sz="1200"/>
              <a:t>)   </a:t>
            </a:r>
            <a:r>
              <a:rPr lang="en" sz="1200" u="sng">
                <a:solidFill>
                  <a:schemeClr val="hlink"/>
                </a:solidFill>
                <a:hlinkClick r:id="rId8"/>
              </a:rPr>
              <a:t>https://commons.wikimedia.org/wiki/File:FSFE_There_is_no_cloud_postcard_en.svg</a:t>
            </a:r>
            <a:r>
              <a:rPr lang="en" sz="1200"/>
              <a:t> Background image: The National Archives (UK) / CC BY (</a:t>
            </a:r>
            <a:r>
              <a:rPr lang="en" sz="1200" u="sng">
                <a:solidFill>
                  <a:schemeClr val="hlink"/>
                </a:solidFill>
                <a:hlinkClick r:id="rId9"/>
              </a:rPr>
              <a:t>https://creativecommons.org/licenses/by/3.0</a:t>
            </a:r>
            <a:r>
              <a:rPr lang="en" sz="1200"/>
              <a:t>) </a:t>
            </a:r>
            <a:r>
              <a:rPr lang="en" sz="1200" u="sng">
                <a:solidFill>
                  <a:schemeClr val="hlink"/>
                </a:solidFill>
                <a:hlinkClick r:id="rId10"/>
              </a:rPr>
              <a:t>https://commons.wikimedia.org/wiki/File:A_view_of_the_server_room_at_The_National_Archives.jpg</a:t>
            </a:r>
            <a:r>
              <a:rPr lang="en" sz="1200"/>
              <a:t> </a:t>
            </a:r>
            <a:endParaRPr sz="1200"/>
          </a:p>
          <a:p>
            <a:pPr indent="-304800" lvl="1" marL="914400" rtl="0" algn="l">
              <a:lnSpc>
                <a:spcPct val="115000"/>
              </a:lnSpc>
              <a:spcBef>
                <a:spcPts val="0"/>
              </a:spcBef>
              <a:spcAft>
                <a:spcPts val="0"/>
              </a:spcAft>
              <a:buSzPts val="1200"/>
              <a:buChar char="○"/>
            </a:pPr>
            <a:r>
              <a:rPr lang="en" sz="1200"/>
              <a:t>Slide 18: Armchair / CC BY-SA (</a:t>
            </a:r>
            <a:r>
              <a:rPr lang="en" sz="1200" u="sng">
                <a:solidFill>
                  <a:schemeClr val="hlink"/>
                </a:solidFill>
                <a:hlinkClick r:id="rId11"/>
              </a:rPr>
              <a:t>https://creativecommons.org/licenses/by-sa/4.0</a:t>
            </a:r>
            <a:r>
              <a:rPr lang="en" sz="1200"/>
              <a:t>)  </a:t>
            </a:r>
            <a:r>
              <a:rPr lang="en" sz="1200" u="sng">
                <a:solidFill>
                  <a:schemeClr val="hlink"/>
                </a:solidFill>
                <a:hlinkClick r:id="rId12"/>
              </a:rPr>
              <a:t>https://commons.wikimedia.org/wiki/File:Typical_External_Hard_Drive.JPG</a:t>
            </a:r>
            <a:r>
              <a:rPr lang="en" sz="1200"/>
              <a:t> </a:t>
            </a:r>
            <a:endParaRPr sz="1200"/>
          </a:p>
          <a:p>
            <a:pPr indent="-304800" lvl="1" marL="914400" rtl="0" algn="l">
              <a:lnSpc>
                <a:spcPct val="115000"/>
              </a:lnSpc>
              <a:spcBef>
                <a:spcPts val="0"/>
              </a:spcBef>
              <a:spcAft>
                <a:spcPts val="0"/>
              </a:spcAft>
              <a:buSzPts val="1200"/>
              <a:buChar char="○"/>
            </a:pPr>
            <a:r>
              <a:rPr lang="en" sz="1200"/>
              <a:t>Slide 19: Kevin Lim Unboxing OWC Mercury Elite Pro RAID enclosure https://creativecommons.org/licenses/by-nc-sa/2.0/ </a:t>
            </a:r>
            <a:r>
              <a:rPr lang="en" sz="1200" u="sng">
                <a:solidFill>
                  <a:schemeClr val="hlink"/>
                </a:solidFill>
                <a:hlinkClick r:id="rId13"/>
              </a:rPr>
              <a:t>https://www.flickr.com/photos/inju/193066937</a:t>
            </a:r>
            <a:r>
              <a:rPr lang="en" sz="1200"/>
              <a:t> </a:t>
            </a:r>
            <a:endParaRPr sz="1200"/>
          </a:p>
          <a:p>
            <a:pPr indent="-304800" lvl="1" marL="914400" rtl="0" algn="l">
              <a:lnSpc>
                <a:spcPct val="115000"/>
              </a:lnSpc>
              <a:spcBef>
                <a:spcPts val="0"/>
              </a:spcBef>
              <a:spcAft>
                <a:spcPts val="0"/>
              </a:spcAft>
              <a:buSzPts val="1200"/>
              <a:buChar char="○"/>
            </a:pPr>
            <a:r>
              <a:rPr lang="en" sz="1200"/>
              <a:t>Slide 20: Austinmurphy at English Wikipedia / CC BY-SA (</a:t>
            </a:r>
            <a:r>
              <a:rPr lang="en" sz="1200" u="sng">
                <a:solidFill>
                  <a:schemeClr val="hlink"/>
                </a:solidFill>
                <a:hlinkClick r:id="rId14"/>
              </a:rPr>
              <a:t>https://creativecommons.org/licenses/by-sa/3.0</a:t>
            </a:r>
            <a:r>
              <a:rPr lang="en" sz="1200"/>
              <a:t>)  </a:t>
            </a:r>
            <a:r>
              <a:rPr lang="en" sz="1200" u="sng">
                <a:solidFill>
                  <a:schemeClr val="hlink"/>
                </a:solidFill>
                <a:hlinkClick r:id="rId15"/>
              </a:rPr>
              <a:t>https://commons.wikimedia.org/wiki/File:LTO2-cart-wo-top-shell.jpg</a:t>
            </a:r>
            <a:r>
              <a:rPr lang="en" sz="1200"/>
              <a:t>  User Trimbo on en.wikipedia / CC SA (</a:t>
            </a:r>
            <a:r>
              <a:rPr lang="en" sz="1200" u="sng">
                <a:solidFill>
                  <a:schemeClr val="hlink"/>
                </a:solidFill>
                <a:hlinkClick r:id="rId16"/>
              </a:rPr>
              <a:t>http://creativecommons.org/licenses/sa/1.0/</a:t>
            </a:r>
            <a:r>
              <a:rPr lang="en" sz="1200"/>
              <a:t>)   </a:t>
            </a:r>
            <a:r>
              <a:rPr lang="en" sz="1200" u="sng">
                <a:solidFill>
                  <a:schemeClr val="hlink"/>
                </a:solidFill>
                <a:hlinkClick r:id="rId17"/>
              </a:rPr>
              <a:t>https://commons.wikimedia.org/wiki/File:LTODriveWithTape.jpg</a:t>
            </a:r>
            <a:r>
              <a:rPr lang="en" sz="1200"/>
              <a:t> </a:t>
            </a:r>
            <a:endParaRPr sz="1200"/>
          </a:p>
          <a:p>
            <a:pPr indent="-304800" lvl="1" marL="914400" rtl="0" algn="l">
              <a:lnSpc>
                <a:spcPct val="115000"/>
              </a:lnSpc>
              <a:spcBef>
                <a:spcPts val="0"/>
              </a:spcBef>
              <a:spcAft>
                <a:spcPts val="0"/>
              </a:spcAft>
              <a:buSzPts val="1200"/>
              <a:buChar char="○"/>
            </a:pPr>
            <a:r>
              <a:rPr lang="en" sz="1200"/>
              <a:t>Slide 21: VIA Gallery from Hsintien, Taiwan / CC BY (</a:t>
            </a:r>
            <a:r>
              <a:rPr lang="en" sz="1200" u="sng">
                <a:solidFill>
                  <a:schemeClr val="hlink"/>
                </a:solidFill>
                <a:hlinkClick r:id="rId18"/>
              </a:rPr>
              <a:t>https://creativecommons.org/licenses/by/2.0</a:t>
            </a:r>
            <a:r>
              <a:rPr lang="en" sz="1200"/>
              <a:t>)  </a:t>
            </a:r>
            <a:r>
              <a:rPr lang="en" sz="1200" u="sng">
                <a:solidFill>
                  <a:schemeClr val="hlink"/>
                </a:solidFill>
                <a:hlinkClick r:id="rId19"/>
              </a:rPr>
              <a:t>https://commons.wikimedia.org/wiki/File:Network_Storage_Server-_VIA_NSD7800_(angle_view_with_case_open)_(3179536746).jpg</a:t>
            </a:r>
            <a:r>
              <a:rPr lang="en" sz="1200"/>
              <a:t> </a:t>
            </a:r>
            <a:endParaRPr sz="1200"/>
          </a:p>
          <a:p>
            <a:pPr indent="0" lvl="0" marL="0" rtl="0" algn="l">
              <a:lnSpc>
                <a:spcPct val="115000"/>
              </a:lnSpc>
              <a:spcBef>
                <a:spcPts val="600"/>
              </a:spcBef>
              <a:spcAft>
                <a:spcPts val="0"/>
              </a:spcAft>
              <a:buNone/>
            </a:pPr>
            <a:r>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0"/>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 Presentation</a:t>
            </a:r>
            <a:endParaRPr/>
          </a:p>
        </p:txBody>
      </p:sp>
      <p:sp>
        <p:nvSpPr>
          <p:cNvPr id="336" name="Google Shape;336;p50"/>
          <p:cNvSpPr txBox="1"/>
          <p:nvPr>
            <p:ph idx="1" type="body"/>
          </p:nvPr>
        </p:nvSpPr>
        <p:spPr>
          <a:xfrm>
            <a:off x="893700" y="1122301"/>
            <a:ext cx="7301700" cy="3694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SzPts val="1400"/>
              <a:buChar char="●"/>
            </a:pPr>
            <a:r>
              <a:rPr lang="en" sz="1400"/>
              <a:t>Presentation template by </a:t>
            </a:r>
            <a:r>
              <a:rPr lang="en" sz="1400" u="sng">
                <a:hlinkClick r:id="rId3"/>
              </a:rPr>
              <a:t>SlidesCarnival</a:t>
            </a:r>
            <a:r>
              <a:rPr lang="en" sz="1400"/>
              <a:t>.</a:t>
            </a:r>
            <a:endParaRPr sz="1400"/>
          </a:p>
          <a:p>
            <a:pPr indent="-317500" lvl="0" marL="457200" rtl="0" algn="l">
              <a:lnSpc>
                <a:spcPct val="115000"/>
              </a:lnSpc>
              <a:spcBef>
                <a:spcPts val="0"/>
              </a:spcBef>
              <a:spcAft>
                <a:spcPts val="0"/>
              </a:spcAft>
              <a:buClr>
                <a:schemeClr val="dk1"/>
              </a:buClr>
              <a:buSzPts val="1400"/>
              <a:buChar char="●"/>
            </a:pPr>
            <a:r>
              <a:rPr lang="en" sz="1400" u="sng">
                <a:solidFill>
                  <a:schemeClr val="dk1"/>
                </a:solidFill>
                <a:hlinkClick r:id="rId4">
                  <a:extLst>
                    <a:ext uri="{A12FA001-AC4F-418D-AE19-62706E023703}">
                      <ahyp:hlinkClr val="tx"/>
                    </a:ext>
                  </a:extLst>
                </a:hlinkClick>
              </a:rPr>
              <a:t>Minicons</a:t>
            </a:r>
            <a:r>
              <a:rPr lang="en" sz="1400">
                <a:solidFill>
                  <a:schemeClr val="dk1"/>
                </a:solidFill>
              </a:rPr>
              <a:t> by Webalys</a:t>
            </a:r>
            <a:endParaRPr i="1" sz="1400">
              <a:solidFill>
                <a:srgbClr val="FF0000"/>
              </a:solidFill>
            </a:endParaRPr>
          </a:p>
          <a:p>
            <a:pPr indent="-317500" lvl="0" marL="457200" rtl="0" algn="l">
              <a:spcBef>
                <a:spcPts val="0"/>
              </a:spcBef>
              <a:spcAft>
                <a:spcPts val="0"/>
              </a:spcAft>
              <a:buSzPts val="1400"/>
              <a:buChar char="●"/>
            </a:pPr>
            <a:r>
              <a:rPr i="1" lang="en" sz="1400"/>
              <a:t>This template is free to use under </a:t>
            </a:r>
            <a:r>
              <a:rPr i="1" lang="en" sz="1400" u="sng">
                <a:hlinkClick r:id="rId5"/>
              </a:rPr>
              <a:t>Creative Commons Attribution license</a:t>
            </a:r>
            <a:r>
              <a:rPr i="1" lang="en" sz="1400"/>
              <a:t>.</a:t>
            </a:r>
            <a:endParaRPr sz="1400"/>
          </a:p>
          <a:p>
            <a:pPr indent="-317500" lvl="0" marL="457200" rtl="0" algn="l">
              <a:lnSpc>
                <a:spcPct val="115000"/>
              </a:lnSpc>
              <a:spcBef>
                <a:spcPts val="0"/>
              </a:spcBef>
              <a:spcAft>
                <a:spcPts val="0"/>
              </a:spcAft>
              <a:buSzPts val="1400"/>
              <a:buChar char="●"/>
            </a:pPr>
            <a:r>
              <a:rPr lang="en" sz="1400"/>
              <a:t>These slides contain changes to color scheme and content. </a:t>
            </a:r>
            <a:endParaRPr sz="1400"/>
          </a:p>
          <a:p>
            <a:pPr indent="0" lvl="0" marL="0" rtl="0" algn="l">
              <a:lnSpc>
                <a:spcPct val="115000"/>
              </a:lnSpc>
              <a:spcBef>
                <a:spcPts val="600"/>
              </a:spcBef>
              <a:spcAft>
                <a:spcPts val="0"/>
              </a:spcAft>
              <a:buNone/>
            </a:pPr>
            <a:r>
              <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1"/>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a:t>
            </a:r>
            <a:r>
              <a:rPr lang="en"/>
              <a:t>ing this Resource</a:t>
            </a:r>
            <a:endParaRPr/>
          </a:p>
        </p:txBody>
      </p:sp>
      <p:sp>
        <p:nvSpPr>
          <p:cNvPr id="342" name="Google Shape;342;p51"/>
          <p:cNvSpPr txBox="1"/>
          <p:nvPr>
            <p:ph idx="1" type="body"/>
          </p:nvPr>
        </p:nvSpPr>
        <p:spPr>
          <a:xfrm>
            <a:off x="893700" y="1138851"/>
            <a:ext cx="6462600" cy="367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Preservation</a:t>
            </a:r>
            <a:endParaRPr/>
          </a:p>
        </p:txBody>
      </p:sp>
      <p:sp>
        <p:nvSpPr>
          <p:cNvPr id="159" name="Google Shape;159;p26"/>
          <p:cNvSpPr txBox="1"/>
          <p:nvPr>
            <p:ph idx="1" type="body"/>
          </p:nvPr>
        </p:nvSpPr>
        <p:spPr>
          <a:xfrm>
            <a:off x="893700" y="1155676"/>
            <a:ext cx="6462600" cy="36609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600"/>
              </a:spcBef>
              <a:spcAft>
                <a:spcPts val="0"/>
              </a:spcAft>
              <a:buSzPts val="2800"/>
              <a:buChar char="●"/>
            </a:pPr>
            <a:r>
              <a:rPr lang="en" sz="2800"/>
              <a:t>Long term storage and preservation of your digital files</a:t>
            </a:r>
            <a:endParaRPr sz="2800"/>
          </a:p>
          <a:p>
            <a:pPr indent="-406400" lvl="0" marL="457200" rtl="0" algn="l">
              <a:lnSpc>
                <a:spcPct val="115000"/>
              </a:lnSpc>
              <a:spcBef>
                <a:spcPts val="0"/>
              </a:spcBef>
              <a:spcAft>
                <a:spcPts val="0"/>
              </a:spcAft>
              <a:buSzPts val="2800"/>
              <a:buChar char="●"/>
            </a:pPr>
            <a:r>
              <a:rPr lang="en" sz="2800"/>
              <a:t>Runs through all of your digital projects</a:t>
            </a:r>
            <a:endParaRPr sz="2800"/>
          </a:p>
          <a:p>
            <a:pPr indent="0" lvl="0" marL="0" rtl="0" algn="l">
              <a:spcBef>
                <a:spcPts val="600"/>
              </a:spcBef>
              <a:spcAft>
                <a:spcPts val="0"/>
              </a:spcAft>
              <a:buNone/>
            </a:pPr>
            <a:br>
              <a:rPr lang="en"/>
            </a:b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60" name="Google Shape;160;p26"/>
          <p:cNvPicPr preferRelativeResize="0"/>
          <p:nvPr/>
        </p:nvPicPr>
        <p:blipFill>
          <a:blip r:embed="rId3">
            <a:alphaModFix/>
          </a:blip>
          <a:stretch>
            <a:fillRect/>
          </a:stretch>
        </p:blipFill>
        <p:spPr>
          <a:xfrm>
            <a:off x="3640950" y="3371825"/>
            <a:ext cx="1365540" cy="13655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5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5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5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500"/>
                                        <p:tgtEl>
                                          <p:spTgt spid="15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893700" y="201410"/>
            <a:ext cx="77163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Documenting Digital Preservation</a:t>
            </a:r>
            <a:endParaRPr/>
          </a:p>
        </p:txBody>
      </p:sp>
      <p:sp>
        <p:nvSpPr>
          <p:cNvPr id="166" name="Google Shape;166;p27"/>
          <p:cNvSpPr txBox="1"/>
          <p:nvPr>
            <p:ph idx="1" type="body"/>
          </p:nvPr>
        </p:nvSpPr>
        <p:spPr>
          <a:xfrm>
            <a:off x="893700" y="1136351"/>
            <a:ext cx="6462600" cy="36801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600"/>
              </a:spcBef>
              <a:spcAft>
                <a:spcPts val="0"/>
              </a:spcAft>
              <a:buSzPts val="2800"/>
              <a:buChar char="●"/>
            </a:pPr>
            <a:r>
              <a:rPr lang="en" sz="2800"/>
              <a:t>Documentation</a:t>
            </a:r>
            <a:endParaRPr sz="2800"/>
          </a:p>
          <a:p>
            <a:pPr indent="-342900" lvl="1" marL="914400" rtl="0" algn="l">
              <a:lnSpc>
                <a:spcPct val="115000"/>
              </a:lnSpc>
              <a:spcBef>
                <a:spcPts val="0"/>
              </a:spcBef>
              <a:spcAft>
                <a:spcPts val="0"/>
              </a:spcAft>
              <a:buSzPts val="1800"/>
              <a:buChar char="○"/>
            </a:pPr>
            <a:r>
              <a:rPr lang="en" sz="1800"/>
              <a:t>Create a Digital Preservation Plan</a:t>
            </a:r>
            <a:endParaRPr sz="1800"/>
          </a:p>
          <a:p>
            <a:pPr indent="-342900" lvl="1" marL="914400" rtl="0" algn="l">
              <a:lnSpc>
                <a:spcPct val="115000"/>
              </a:lnSpc>
              <a:spcBef>
                <a:spcPts val="0"/>
              </a:spcBef>
              <a:spcAft>
                <a:spcPts val="0"/>
              </a:spcAft>
              <a:buSzPts val="1800"/>
              <a:buChar char="○"/>
            </a:pPr>
            <a:r>
              <a:rPr lang="en" sz="1800"/>
              <a:t>Create a Digital Preservation Policy</a:t>
            </a:r>
            <a:endParaRPr sz="1800"/>
          </a:p>
          <a:p>
            <a:pPr indent="-342900" lvl="1" marL="914400" rtl="0" algn="l">
              <a:lnSpc>
                <a:spcPct val="115000"/>
              </a:lnSpc>
              <a:spcBef>
                <a:spcPts val="0"/>
              </a:spcBef>
              <a:spcAft>
                <a:spcPts val="0"/>
              </a:spcAft>
              <a:buSzPts val="1800"/>
              <a:buChar char="○"/>
            </a:pPr>
            <a:r>
              <a:rPr lang="en" sz="1800"/>
              <a:t>Add into workflows and practices</a:t>
            </a:r>
            <a:endParaRPr sz="1800"/>
          </a:p>
          <a:p>
            <a:pPr indent="-406400" lvl="0" marL="457200" rtl="0" algn="l">
              <a:lnSpc>
                <a:spcPct val="115000"/>
              </a:lnSpc>
              <a:spcBef>
                <a:spcPts val="0"/>
              </a:spcBef>
              <a:spcAft>
                <a:spcPts val="0"/>
              </a:spcAft>
              <a:buClr>
                <a:schemeClr val="dk1"/>
              </a:buClr>
              <a:buSzPts val="2800"/>
              <a:buChar char="●"/>
            </a:pPr>
            <a:r>
              <a:rPr lang="en" sz="2800">
                <a:solidFill>
                  <a:schemeClr val="dk1"/>
                </a:solidFill>
              </a:rPr>
              <a:t>Can’t just “set it and forget it”</a:t>
            </a:r>
            <a:endParaRPr sz="2800">
              <a:solidFill>
                <a:schemeClr val="dk1"/>
              </a:solidFill>
            </a:endParaRPr>
          </a:p>
          <a:p>
            <a:pPr indent="-419100" lvl="0" marL="457200" rtl="0" algn="l">
              <a:lnSpc>
                <a:spcPct val="115000"/>
              </a:lnSpc>
              <a:spcBef>
                <a:spcPts val="0"/>
              </a:spcBef>
              <a:spcAft>
                <a:spcPts val="0"/>
              </a:spcAft>
              <a:buSzPts val="3000"/>
              <a:buChar char="●"/>
            </a:pPr>
            <a:r>
              <a:rPr lang="en" sz="2800">
                <a:solidFill>
                  <a:schemeClr val="dk1"/>
                </a:solidFill>
              </a:rPr>
              <a:t>Update, research, monitor</a:t>
            </a:r>
            <a:br>
              <a:rPr lang="en"/>
            </a:b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67" name="Google Shape;167;p27"/>
          <p:cNvPicPr preferRelativeResize="0"/>
          <p:nvPr/>
        </p:nvPicPr>
        <p:blipFill>
          <a:blip r:embed="rId3">
            <a:alphaModFix/>
          </a:blip>
          <a:stretch>
            <a:fillRect/>
          </a:stretch>
        </p:blipFill>
        <p:spPr>
          <a:xfrm>
            <a:off x="6766174" y="1738527"/>
            <a:ext cx="1552174" cy="1552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0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000"/>
                                        <p:tgtEl>
                                          <p:spTgt spid="1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1000"/>
                                        <p:tgtEl>
                                          <p:spTgt spid="1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animEffect filter="fade" transition="in">
                                      <p:cBhvr>
                                        <p:cTn dur="1000"/>
                                        <p:tgtEl>
                                          <p:spTgt spid="16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7" st="7"/>
                                            </p:txEl>
                                          </p:spTgt>
                                        </p:tgtEl>
                                        <p:attrNameLst>
                                          <p:attrName>style.visibility</p:attrName>
                                        </p:attrNameLst>
                                      </p:cBhvr>
                                      <p:to>
                                        <p:strVal val="visible"/>
                                      </p:to>
                                    </p:set>
                                    <p:animEffect filter="fade" transition="in">
                                      <p:cBhvr>
                                        <p:cTn dur="1000"/>
                                        <p:tgtEl>
                                          <p:spTgt spid="16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Effort</a:t>
            </a:r>
            <a:endParaRPr/>
          </a:p>
        </p:txBody>
      </p:sp>
      <p:sp>
        <p:nvSpPr>
          <p:cNvPr id="173" name="Google Shape;173;p28"/>
          <p:cNvSpPr txBox="1"/>
          <p:nvPr>
            <p:ph idx="1" type="body"/>
          </p:nvPr>
        </p:nvSpPr>
        <p:spPr>
          <a:xfrm>
            <a:off x="893700" y="1211522"/>
            <a:ext cx="7616400" cy="36048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Char char="●"/>
            </a:pPr>
            <a:r>
              <a:rPr lang="en" sz="2400"/>
              <a:t>Find others to bring into the conversation</a:t>
            </a:r>
            <a:endParaRPr sz="2400"/>
          </a:p>
          <a:p>
            <a:pPr indent="-381000" lvl="0" marL="457200" rtl="0" algn="l">
              <a:lnSpc>
                <a:spcPct val="115000"/>
              </a:lnSpc>
              <a:spcBef>
                <a:spcPts val="0"/>
              </a:spcBef>
              <a:spcAft>
                <a:spcPts val="0"/>
              </a:spcAft>
              <a:buSzPts val="2400"/>
              <a:buChar char="●"/>
            </a:pPr>
            <a:r>
              <a:rPr lang="en" sz="2400"/>
              <a:t>Fit your needs into what already exists</a:t>
            </a:r>
            <a:endParaRPr sz="2400"/>
          </a:p>
          <a:p>
            <a:pPr indent="-381000" lvl="0" marL="457200" rtl="0" algn="l">
              <a:lnSpc>
                <a:spcPct val="115000"/>
              </a:lnSpc>
              <a:spcBef>
                <a:spcPts val="0"/>
              </a:spcBef>
              <a:spcAft>
                <a:spcPts val="0"/>
              </a:spcAft>
              <a:buSzPts val="2400"/>
              <a:buChar char="●"/>
            </a:pPr>
            <a:r>
              <a:rPr lang="en" sz="2400"/>
              <a:t>Maintain communication</a:t>
            </a:r>
            <a:endParaRPr sz="2400"/>
          </a:p>
          <a:p>
            <a:pPr indent="-419100" lvl="0" marL="457200" rtl="0" algn="l">
              <a:lnSpc>
                <a:spcPct val="115000"/>
              </a:lnSpc>
              <a:spcBef>
                <a:spcPts val="0"/>
              </a:spcBef>
              <a:spcAft>
                <a:spcPts val="0"/>
              </a:spcAft>
              <a:buSzPts val="3000"/>
              <a:buChar char="●"/>
            </a:pPr>
            <a:r>
              <a:rPr lang="en" sz="2400"/>
              <a:t>Balance responsibilities </a:t>
            </a:r>
            <a:br>
              <a:rPr lang="en"/>
            </a:b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74" name="Google Shape;174;p28"/>
          <p:cNvPicPr preferRelativeResize="0"/>
          <p:nvPr/>
        </p:nvPicPr>
        <p:blipFill>
          <a:blip r:embed="rId3">
            <a:alphaModFix/>
          </a:blip>
          <a:stretch>
            <a:fillRect/>
          </a:stretch>
        </p:blipFill>
        <p:spPr>
          <a:xfrm>
            <a:off x="3629220" y="3346179"/>
            <a:ext cx="1382743" cy="13827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10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1000"/>
                                        <p:tgtEl>
                                          <p:spTgt spid="17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8" name="Shape 178"/>
        <p:cNvGrpSpPr/>
        <p:nvPr/>
      </p:nvGrpSpPr>
      <p:grpSpPr>
        <a:xfrm>
          <a:off x="0" y="0"/>
          <a:ext cx="0" cy="0"/>
          <a:chOff x="0" y="0"/>
          <a:chExt cx="0" cy="0"/>
        </a:xfrm>
      </p:grpSpPr>
      <p:pic>
        <p:nvPicPr>
          <p:cNvPr id="179" name="Google Shape;179;p29"/>
          <p:cNvPicPr preferRelativeResize="0"/>
          <p:nvPr/>
        </p:nvPicPr>
        <p:blipFill rotWithShape="1">
          <a:blip r:embed="rId3">
            <a:alphaModFix/>
          </a:blip>
          <a:srcRect b="17114" l="16233" r="16408" t="20287"/>
          <a:stretch/>
        </p:blipFill>
        <p:spPr>
          <a:xfrm>
            <a:off x="1648350" y="0"/>
            <a:ext cx="5847300" cy="502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30"/>
          <p:cNvGrpSpPr/>
          <p:nvPr/>
        </p:nvGrpSpPr>
        <p:grpSpPr>
          <a:xfrm>
            <a:off x="1659094" y="-3"/>
            <a:ext cx="5825811" cy="5090401"/>
            <a:chOff x="1573975" y="20950"/>
            <a:chExt cx="5996100" cy="5122674"/>
          </a:xfrm>
        </p:grpSpPr>
        <p:pic>
          <p:nvPicPr>
            <p:cNvPr id="185" name="Google Shape;185;p30"/>
            <p:cNvPicPr preferRelativeResize="0"/>
            <p:nvPr/>
          </p:nvPicPr>
          <p:blipFill rotWithShape="1">
            <a:blip r:embed="rId3">
              <a:alphaModFix/>
            </a:blip>
            <a:srcRect b="17113" l="16233" r="16408" t="64387"/>
            <a:stretch/>
          </p:blipFill>
          <p:spPr>
            <a:xfrm>
              <a:off x="1573975" y="3623524"/>
              <a:ext cx="5996100" cy="1520100"/>
            </a:xfrm>
            <a:prstGeom prst="rect">
              <a:avLst/>
            </a:prstGeom>
            <a:noFill/>
            <a:ln>
              <a:noFill/>
            </a:ln>
          </p:spPr>
        </p:pic>
        <p:pic>
          <p:nvPicPr>
            <p:cNvPr id="186" name="Google Shape;186;p30"/>
            <p:cNvPicPr preferRelativeResize="0"/>
            <p:nvPr/>
          </p:nvPicPr>
          <p:blipFill rotWithShape="1">
            <a:blip r:embed="rId3">
              <a:alphaModFix amt="25000"/>
            </a:blip>
            <a:srcRect b="35866" l="16233" r="16408" t="20287"/>
            <a:stretch/>
          </p:blipFill>
          <p:spPr>
            <a:xfrm>
              <a:off x="1573975" y="20950"/>
              <a:ext cx="5996100" cy="36027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ph idx="1" type="body"/>
          </p:nvPr>
        </p:nvSpPr>
        <p:spPr>
          <a:xfrm>
            <a:off x="893700" y="1343064"/>
            <a:ext cx="6462600" cy="3473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descr="Levels of Digital Preservation, Version 2.0" id="193" name="Google Shape;193;p31" title="Levels of Digital Preservation, Version 2.0"/>
          <p:cNvPicPr preferRelativeResize="0"/>
          <p:nvPr/>
        </p:nvPicPr>
        <p:blipFill>
          <a:blip r:embed="rId3">
            <a:alphaModFix/>
          </a:blip>
          <a:stretch>
            <a:fillRect/>
          </a:stretch>
        </p:blipFill>
        <p:spPr>
          <a:xfrm>
            <a:off x="829150" y="0"/>
            <a:ext cx="7485707" cy="4946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893700" y="201410"/>
            <a:ext cx="6462600" cy="8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Storage</a:t>
            </a:r>
            <a:endParaRPr/>
          </a:p>
        </p:txBody>
      </p:sp>
      <p:sp>
        <p:nvSpPr>
          <p:cNvPr id="199" name="Google Shape;199;p32"/>
          <p:cNvSpPr txBox="1"/>
          <p:nvPr>
            <p:ph idx="1" type="body"/>
          </p:nvPr>
        </p:nvSpPr>
        <p:spPr>
          <a:xfrm>
            <a:off x="893700" y="1343064"/>
            <a:ext cx="6462600" cy="3473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Storage space for content</a:t>
            </a:r>
            <a:endParaRPr/>
          </a:p>
          <a:p>
            <a:pPr indent="-419100" lvl="0" marL="457200" rtl="0" algn="l">
              <a:spcBef>
                <a:spcPts val="0"/>
              </a:spcBef>
              <a:spcAft>
                <a:spcPts val="0"/>
              </a:spcAft>
              <a:buSzPts val="3000"/>
              <a:buChar char="●"/>
            </a:pPr>
            <a:r>
              <a:rPr lang="en"/>
              <a:t>Integrate with IT</a:t>
            </a:r>
            <a:endParaRPr/>
          </a:p>
          <a:p>
            <a:pPr indent="-419100" lvl="0" marL="457200" rtl="0" algn="l">
              <a:spcBef>
                <a:spcPts val="0"/>
              </a:spcBef>
              <a:spcAft>
                <a:spcPts val="0"/>
              </a:spcAft>
              <a:buSzPts val="3000"/>
              <a:buChar char="●"/>
            </a:pPr>
            <a:r>
              <a:rPr lang="en"/>
              <a:t>What does your IT department already have set up?</a:t>
            </a:r>
            <a:endParaRPr/>
          </a:p>
          <a:p>
            <a:pPr indent="-419100" lvl="0" marL="457200" rtl="0" algn="l">
              <a:spcBef>
                <a:spcPts val="0"/>
              </a:spcBef>
              <a:spcAft>
                <a:spcPts val="0"/>
              </a:spcAft>
              <a:buSzPts val="3000"/>
              <a:buChar char="●"/>
            </a:pPr>
            <a:r>
              <a:rPr lang="en"/>
              <a:t>Consider types of storage</a:t>
            </a:r>
            <a:endParaRPr/>
          </a:p>
          <a:p>
            <a:pPr indent="-419100" lvl="0" marL="457200" rtl="0" algn="l">
              <a:spcBef>
                <a:spcPts val="0"/>
              </a:spcBef>
              <a:spcAft>
                <a:spcPts val="0"/>
              </a:spcAft>
              <a:buSzPts val="3000"/>
              <a:buChar char="●"/>
            </a:pPr>
            <a:r>
              <a:rPr lang="en"/>
              <a:t>Multiple layers</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0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1000"/>
                                        <p:tgtEl>
                                          <p:spTgt spid="1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1000"/>
                                        <p:tgtEl>
                                          <p:spTgt spid="1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1000"/>
                                        <p:tgtEl>
                                          <p:spTgt spid="1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1000"/>
                                        <p:tgtEl>
                                          <p:spTgt spid="1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