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ukurtu.org/suppor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teauportal.libraries.wsu.edu/"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0a635892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0a635892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slides introduce an extended features that will give you another tool to enrich your digital heritage items - community records. More information is available at </a:t>
            </a:r>
            <a:r>
              <a:rPr lang="en" u="sng">
                <a:solidFill>
                  <a:schemeClr val="hlink"/>
                </a:solidFill>
                <a:hlinkClick r:id="rId2"/>
              </a:rPr>
              <a:t>www.mukurtu.org/support</a:t>
            </a:r>
            <a:r>
              <a:rPr lang="en"/>
              <a:t> </a:t>
            </a:r>
            <a:endParaRPr/>
          </a:p>
          <a:p>
            <a:pPr indent="-298450" lvl="0" marL="457200" rtl="0" algn="l">
              <a:spcBef>
                <a:spcPts val="0"/>
              </a:spcBef>
              <a:spcAft>
                <a:spcPts val="0"/>
              </a:spcAft>
              <a:buClr>
                <a:schemeClr val="dk1"/>
              </a:buClr>
              <a:buSzPts val="1100"/>
              <a:buChar char="●"/>
            </a:pPr>
            <a:r>
              <a:rPr lang="en">
                <a:solidFill>
                  <a:schemeClr val="dk1"/>
                </a:solidFill>
              </a:rPr>
              <a:t>Community records are one way to provide multiple layers of knowledge and narration to digital heritage items.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can also be used to ensure that those layers of knowledge are shared appropriately.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0a635892e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0a635892e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is an example from the Portal, and this highlights the fact that you can have as many community records as needed. </a:t>
            </a:r>
            <a:r>
              <a:rPr lang="en" u="sng">
                <a:solidFill>
                  <a:schemeClr val="hlink"/>
                </a:solidFill>
                <a:hlinkClick r:id="rId2"/>
              </a:rPr>
              <a:t>https://plateauportal.libraries.wsu.edu/</a:t>
            </a:r>
            <a:r>
              <a:rPr lang="en"/>
              <a:t> </a:t>
            </a:r>
            <a:endParaRPr/>
          </a:p>
          <a:p>
            <a:pPr indent="-298450" lvl="0" marL="457200" rtl="0" algn="l">
              <a:spcBef>
                <a:spcPts val="0"/>
              </a:spcBef>
              <a:spcAft>
                <a:spcPts val="0"/>
              </a:spcAft>
              <a:buSzPts val="1100"/>
              <a:buChar char="●"/>
            </a:pPr>
            <a:r>
              <a:rPr lang="en"/>
              <a:t>This item has records from two different Umatilla tribal members, and one from a Yakama tribal member.</a:t>
            </a:r>
            <a:endParaRPr/>
          </a:p>
          <a:p>
            <a:pPr indent="-298450" lvl="0" marL="457200" rtl="0" algn="l">
              <a:spcBef>
                <a:spcPts val="0"/>
              </a:spcBef>
              <a:spcAft>
                <a:spcPts val="0"/>
              </a:spcAft>
              <a:buClr>
                <a:schemeClr val="dk1"/>
              </a:buClr>
              <a:buSzPts val="1100"/>
              <a:buChar char="●"/>
            </a:pPr>
            <a:r>
              <a:rPr lang="en">
                <a:solidFill>
                  <a:schemeClr val="dk1"/>
                </a:solidFill>
              </a:rPr>
              <a:t>We</a:t>
            </a:r>
            <a:r>
              <a:rPr lang="en">
                <a:solidFill>
                  <a:schemeClr val="dk1"/>
                </a:solidFill>
              </a:rPr>
              <a:t> want to note that on the Portal, you’ll see that on most items, the first record is from an institution, and then tribal records are added after. That’s part of the workflow for this specific site, but it doesn’t have to be that way.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0a635892e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0a635892e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Here you can see that the first record is from the Hoonah community, and then the next record added is from Glacier Bay National Park.</a:t>
            </a:r>
            <a:endParaRPr/>
          </a:p>
          <a:p>
            <a:pPr indent="-298450" lvl="0" marL="457200" rtl="0" algn="l">
              <a:spcBef>
                <a:spcPts val="0"/>
              </a:spcBef>
              <a:spcAft>
                <a:spcPts val="0"/>
              </a:spcAft>
              <a:buSzPts val="1100"/>
              <a:buChar char="●"/>
            </a:pPr>
            <a:r>
              <a:rPr lang="en"/>
              <a:t>When we talk about community records in Mukurtu, it just means a record from a Mukurtu Community, and *not* necessarily from a community in the colloquial sense of a Tribal or Native community.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0a635892e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0a635892e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One final thing to note is that you will see each of those records showing up in search results. </a:t>
            </a:r>
            <a:endParaRPr/>
          </a:p>
          <a:p>
            <a:pPr indent="-298450" lvl="0" marL="457200" rtl="0" algn="l">
              <a:spcBef>
                <a:spcPts val="0"/>
              </a:spcBef>
              <a:spcAft>
                <a:spcPts val="0"/>
              </a:spcAft>
              <a:buSzPts val="1100"/>
              <a:buChar char="●"/>
            </a:pPr>
            <a:r>
              <a:rPr lang="en"/>
              <a:t>Some people can find this a bit disorienting, but it’s one way to make it really clear and evident where the information in each record comes from.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0a635892e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0a635892e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To add a community record to an existing DH item, go to the item page, click Item Menu, and select Add Community Record from the dropdown menu.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0a635892e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0a635892e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From here you will see pretty much exactly the same interface as you did when creating a DH item. The only difference is that there is no Media Assets field, since that is the one thing shared between all records</a:t>
            </a:r>
            <a:endParaRPr/>
          </a:p>
          <a:p>
            <a:pPr indent="-298450" lvl="0" marL="457200" rtl="0" algn="l">
              <a:spcBef>
                <a:spcPts val="0"/>
              </a:spcBef>
              <a:spcAft>
                <a:spcPts val="0"/>
              </a:spcAft>
              <a:buSzPts val="1100"/>
              <a:buChar char="●"/>
            </a:pPr>
            <a:r>
              <a:rPr lang="en"/>
              <a:t>You still need to include all your required fields: Title, Community, Protocol, and Category. Beyond that you can include any fields that you want to work with.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0a635892e_0_308: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70a635892e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535099df09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35099df0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1425" y="2838935"/>
            <a:ext cx="5216700" cy="11598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p:txBody>
      </p:sp>
      <p:sp>
        <p:nvSpPr>
          <p:cNvPr id="10" name="Google Shape;10;p2"/>
          <p:cNvSpPr/>
          <p:nvPr/>
        </p:nvSpPr>
        <p:spPr>
          <a:xfrm>
            <a:off x="5938246" y="2533163"/>
            <a:ext cx="7218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659861" y="2533163"/>
            <a:ext cx="7218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 y="2533163"/>
            <a:ext cx="7218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21425" y="2533163"/>
            <a:ext cx="52167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89" name="Shape 89"/>
        <p:cNvGrpSpPr/>
        <p:nvPr/>
      </p:nvGrpSpPr>
      <p:grpSpPr>
        <a:xfrm>
          <a:off x="0" y="0"/>
          <a:ext cx="0" cy="0"/>
          <a:chOff x="0" y="0"/>
          <a:chExt cx="0" cy="0"/>
        </a:xfrm>
      </p:grpSpPr>
      <p:sp>
        <p:nvSpPr>
          <p:cNvPr id="90" name="Google Shape;90;p11"/>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0" y="5066325"/>
            <a:ext cx="893700" cy="7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893710" y="5066325"/>
            <a:ext cx="64626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12"/>
          <p:cNvSpPr txBox="1"/>
          <p:nvPr>
            <p:ph type="title"/>
          </p:nvPr>
        </p:nvSpPr>
        <p:spPr>
          <a:xfrm>
            <a:off x="628650" y="273844"/>
            <a:ext cx="7886700" cy="9945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36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3600"/>
              <a:buNone/>
              <a:defRPr sz="1300"/>
            </a:lvl2pPr>
            <a:lvl3pPr indent="0" lvl="2" rtl="0">
              <a:spcBef>
                <a:spcPts val="0"/>
              </a:spcBef>
              <a:spcAft>
                <a:spcPts val="0"/>
              </a:spcAft>
              <a:buSzPts val="3600"/>
              <a:buNone/>
              <a:defRPr sz="1300"/>
            </a:lvl3pPr>
            <a:lvl4pPr indent="0" lvl="3" rtl="0">
              <a:spcBef>
                <a:spcPts val="0"/>
              </a:spcBef>
              <a:spcAft>
                <a:spcPts val="0"/>
              </a:spcAft>
              <a:buSzPts val="3600"/>
              <a:buNone/>
              <a:defRPr sz="1300"/>
            </a:lvl4pPr>
            <a:lvl5pPr indent="0" lvl="4" rtl="0">
              <a:spcBef>
                <a:spcPts val="0"/>
              </a:spcBef>
              <a:spcAft>
                <a:spcPts val="0"/>
              </a:spcAft>
              <a:buSzPts val="3600"/>
              <a:buNone/>
              <a:defRPr sz="1300"/>
            </a:lvl5pPr>
            <a:lvl6pPr indent="0" lvl="5" rtl="0">
              <a:spcBef>
                <a:spcPts val="0"/>
              </a:spcBef>
              <a:spcAft>
                <a:spcPts val="0"/>
              </a:spcAft>
              <a:buSzPts val="3600"/>
              <a:buNone/>
              <a:defRPr sz="1300"/>
            </a:lvl6pPr>
            <a:lvl7pPr indent="0" lvl="6" rtl="0">
              <a:spcBef>
                <a:spcPts val="0"/>
              </a:spcBef>
              <a:spcAft>
                <a:spcPts val="0"/>
              </a:spcAft>
              <a:buSzPts val="3600"/>
              <a:buNone/>
              <a:defRPr sz="1300"/>
            </a:lvl7pPr>
            <a:lvl8pPr indent="0" lvl="7" rtl="0">
              <a:spcBef>
                <a:spcPts val="0"/>
              </a:spcBef>
              <a:spcAft>
                <a:spcPts val="0"/>
              </a:spcAft>
              <a:buSzPts val="3600"/>
              <a:buNone/>
              <a:defRPr sz="1300"/>
            </a:lvl8pPr>
            <a:lvl9pPr indent="0" lvl="8" rtl="0">
              <a:spcBef>
                <a:spcPts val="0"/>
              </a:spcBef>
              <a:spcAft>
                <a:spcPts val="0"/>
              </a:spcAft>
              <a:buSzPts val="3600"/>
              <a:buNone/>
              <a:defRPr sz="1300"/>
            </a:lvl9pPr>
          </a:lstStyle>
          <a:p/>
        </p:txBody>
      </p:sp>
      <p:sp>
        <p:nvSpPr>
          <p:cNvPr id="100" name="Google Shape;100;p12"/>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01" name="Google Shape;101;p12"/>
          <p:cNvSpPr txBox="1"/>
          <p:nvPr>
            <p:ph idx="10" type="dt"/>
          </p:nvPr>
        </p:nvSpPr>
        <p:spPr>
          <a:xfrm>
            <a:off x="628650" y="4767263"/>
            <a:ext cx="2057400" cy="273600"/>
          </a:xfrm>
          <a:prstGeom prst="rect">
            <a:avLst/>
          </a:prstGeom>
          <a:noFill/>
          <a:ln>
            <a:noFill/>
          </a:ln>
        </p:spPr>
        <p:txBody>
          <a:bodyPr anchorCtr="0" anchor="ctr" bIns="68050" lIns="68050" spcFirstLastPara="1" rIns="68050" wrap="square" tIns="68050">
            <a:noAutofit/>
          </a:bodyPr>
          <a:lstStyle>
            <a:lvl1pPr indent="0" lvl="0" marL="0" marR="0" rtl="0" algn="l">
              <a:spcBef>
                <a:spcPts val="0"/>
              </a:spcBef>
              <a:spcAft>
                <a:spcPts val="0"/>
              </a:spcAft>
              <a:buSzPts val="10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3pPr>
            <a:lvl4pPr indent="0" lvl="3" marL="10160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4pPr>
            <a:lvl5pPr indent="0" lvl="4" marL="1358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5pPr>
            <a:lvl6pPr indent="0" lvl="5" marL="1701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6pPr>
            <a:lvl7pPr indent="0" lvl="6" marL="20447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7pPr>
            <a:lvl8pPr indent="0" lvl="7" marL="23876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8pPr>
            <a:lvl9pPr indent="0" lvl="8" marL="2717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9pPr>
          </a:lstStyle>
          <a:p/>
        </p:txBody>
      </p:sp>
      <p:sp>
        <p:nvSpPr>
          <p:cNvPr id="102" name="Google Shape;102;p12"/>
          <p:cNvSpPr txBox="1"/>
          <p:nvPr>
            <p:ph idx="11" type="ftr"/>
          </p:nvPr>
        </p:nvSpPr>
        <p:spPr>
          <a:xfrm>
            <a:off x="3028950" y="4767263"/>
            <a:ext cx="3086100" cy="273600"/>
          </a:xfrm>
          <a:prstGeom prst="rect">
            <a:avLst/>
          </a:prstGeom>
          <a:noFill/>
          <a:ln>
            <a:noFill/>
          </a:ln>
        </p:spPr>
        <p:txBody>
          <a:bodyPr anchorCtr="0" anchor="ctr" bIns="68050" lIns="68050" spcFirstLastPara="1" rIns="68050" wrap="square" tIns="68050">
            <a:noAutofit/>
          </a:bodyPr>
          <a:lstStyle>
            <a:lvl1pPr indent="0" lvl="0" marL="0" marR="0" rtl="0" algn="ctr">
              <a:spcBef>
                <a:spcPts val="0"/>
              </a:spcBef>
              <a:spcAft>
                <a:spcPts val="0"/>
              </a:spcAft>
              <a:buSzPts val="10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3pPr>
            <a:lvl4pPr indent="0" lvl="3" marL="10160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4pPr>
            <a:lvl5pPr indent="0" lvl="4" marL="1358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5pPr>
            <a:lvl6pPr indent="0" lvl="5" marL="1701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6pPr>
            <a:lvl7pPr indent="0" lvl="6" marL="20447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7pPr>
            <a:lvl8pPr indent="0" lvl="7" marL="23876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8pPr>
            <a:lvl9pPr indent="0" lvl="8" marL="2717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9pPr>
          </a:lstStyle>
          <a:p/>
        </p:txBody>
      </p:sp>
      <p:sp>
        <p:nvSpPr>
          <p:cNvPr id="103" name="Google Shape;103;p12"/>
          <p:cNvSpPr txBox="1"/>
          <p:nvPr>
            <p:ph idx="12" type="sldNum"/>
          </p:nvPr>
        </p:nvSpPr>
        <p:spPr>
          <a:xfrm>
            <a:off x="6457950" y="4767263"/>
            <a:ext cx="2057400" cy="273600"/>
          </a:xfrm>
          <a:prstGeom prst="rect">
            <a:avLst/>
          </a:prstGeom>
          <a:noFill/>
          <a:ln>
            <a:noFill/>
          </a:ln>
        </p:spPr>
        <p:txBody>
          <a:bodyPr anchorCtr="0" anchor="ctr" bIns="34025" lIns="68050" spcFirstLastPara="1" rIns="68050" wrap="square" tIns="3402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4" name="Shape 104"/>
        <p:cNvGrpSpPr/>
        <p:nvPr/>
      </p:nvGrpSpPr>
      <p:grpSpPr>
        <a:xfrm>
          <a:off x="0" y="0"/>
          <a:ext cx="0" cy="0"/>
          <a:chOff x="0" y="0"/>
          <a:chExt cx="0" cy="0"/>
        </a:xfrm>
      </p:grpSpPr>
      <p:sp>
        <p:nvSpPr>
          <p:cNvPr id="105" name="Google Shape;10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6" name="Google Shape;10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7" name="Google Shape;10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 name="Shape 14"/>
        <p:cNvGrpSpPr/>
        <p:nvPr/>
      </p:nvGrpSpPr>
      <p:grpSpPr>
        <a:xfrm>
          <a:off x="0" y="0"/>
          <a:ext cx="0" cy="0"/>
          <a:chOff x="0" y="0"/>
          <a:chExt cx="0" cy="0"/>
        </a:xfrm>
      </p:grpSpPr>
      <p:sp>
        <p:nvSpPr>
          <p:cNvPr id="15" name="Google Shape;15;p3"/>
          <p:cNvSpPr/>
          <p:nvPr/>
        </p:nvSpPr>
        <p:spPr>
          <a:xfrm>
            <a:off x="0" y="0"/>
            <a:ext cx="9144000" cy="3993000"/>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17" name="Google Shape;17;p3"/>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18" name="Google Shape;18;p3"/>
          <p:cNvSpPr/>
          <p:nvPr/>
        </p:nvSpPr>
        <p:spPr>
          <a:xfrm>
            <a:off x="3047704" y="3992850"/>
            <a:ext cx="3047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6096271" y="3992850"/>
            <a:ext cx="3047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1" y="3992850"/>
            <a:ext cx="3047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 name="Shape 21"/>
        <p:cNvGrpSpPr/>
        <p:nvPr/>
      </p:nvGrpSpPr>
      <p:grpSpPr>
        <a:xfrm>
          <a:off x="0" y="0"/>
          <a:ext cx="0" cy="0"/>
          <a:chOff x="0" y="0"/>
          <a:chExt cx="0" cy="0"/>
        </a:xfrm>
      </p:grpSpPr>
      <p:sp>
        <p:nvSpPr>
          <p:cNvPr id="22" name="Google Shape;22;p4"/>
          <p:cNvSpPr txBox="1"/>
          <p:nvPr>
            <p:ph idx="1" type="body"/>
          </p:nvPr>
        </p:nvSpPr>
        <p:spPr>
          <a:xfrm>
            <a:off x="1710425" y="2161800"/>
            <a:ext cx="5723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3" name="Google Shape;23;p4"/>
          <p:cNvSpPr txBox="1"/>
          <p:nvPr/>
        </p:nvSpPr>
        <p:spPr>
          <a:xfrm>
            <a:off x="3593400" y="1181419"/>
            <a:ext cx="1957200" cy="6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7ABBC"/>
                </a:solidFill>
              </a:rPr>
              <a:t>“</a:t>
            </a:r>
            <a:endParaRPr b="1" sz="9600">
              <a:solidFill>
                <a:srgbClr val="97ABBC"/>
              </a:solidFill>
            </a:endParaRPr>
          </a:p>
        </p:txBody>
      </p:sp>
      <p:sp>
        <p:nvSpPr>
          <p:cNvPr id="24" name="Google Shape;24;p4"/>
          <p:cNvSpPr/>
          <p:nvPr/>
        </p:nvSpPr>
        <p:spPr>
          <a:xfrm>
            <a:off x="5723283" y="1599675"/>
            <a:ext cx="17103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7434177" y="1599675"/>
            <a:ext cx="17103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0" y="1599675"/>
            <a:ext cx="17103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1710425" y="1599675"/>
            <a:ext cx="17103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8" name="Shape 28"/>
        <p:cNvGrpSpPr/>
        <p:nvPr/>
      </p:nvGrpSpPr>
      <p:grpSpPr>
        <a:xfrm>
          <a:off x="0" y="0"/>
          <a:ext cx="0" cy="0"/>
          <a:chOff x="0" y="0"/>
          <a:chExt cx="0" cy="0"/>
        </a:xfrm>
      </p:grpSpPr>
      <p:sp>
        <p:nvSpPr>
          <p:cNvPr id="29" name="Google Shape;29;p5"/>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0" name="Google Shape;30;p5"/>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1" name="Google Shape;31;p5"/>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 name="Shape 35"/>
        <p:cNvGrpSpPr/>
        <p:nvPr/>
      </p:nvGrpSpPr>
      <p:grpSpPr>
        <a:xfrm>
          <a:off x="0" y="0"/>
          <a:ext cx="0" cy="0"/>
          <a:chOff x="0" y="0"/>
          <a:chExt cx="0" cy="0"/>
        </a:xfrm>
      </p:grpSpPr>
      <p:sp>
        <p:nvSpPr>
          <p:cNvPr id="36" name="Google Shape;36;p6"/>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 type="body"/>
          </p:nvPr>
        </p:nvSpPr>
        <p:spPr>
          <a:xfrm>
            <a:off x="893625" y="1200150"/>
            <a:ext cx="31368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8" name="Google Shape;38;p6"/>
          <p:cNvSpPr txBox="1"/>
          <p:nvPr>
            <p:ph idx="2" type="body"/>
          </p:nvPr>
        </p:nvSpPr>
        <p:spPr>
          <a:xfrm>
            <a:off x="4219456" y="1200150"/>
            <a:ext cx="3136800" cy="37257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9" name="Google Shape;39;p6"/>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7" name="Shape 47"/>
        <p:cNvGrpSpPr/>
        <p:nvPr/>
      </p:nvGrpSpPr>
      <p:grpSpPr>
        <a:xfrm>
          <a:off x="0" y="0"/>
          <a:ext cx="0" cy="0"/>
          <a:chOff x="0" y="0"/>
          <a:chExt cx="0" cy="0"/>
        </a:xfrm>
      </p:grpSpPr>
      <p:sp>
        <p:nvSpPr>
          <p:cNvPr id="48" name="Google Shape;48;p7"/>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 name="Google Shape;49;p7"/>
          <p:cNvSpPr txBox="1"/>
          <p:nvPr>
            <p:ph idx="1" type="body"/>
          </p:nvPr>
        </p:nvSpPr>
        <p:spPr>
          <a:xfrm>
            <a:off x="893700"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0" name="Google Shape;50;p7"/>
          <p:cNvSpPr txBox="1"/>
          <p:nvPr>
            <p:ph idx="2" type="body"/>
          </p:nvPr>
        </p:nvSpPr>
        <p:spPr>
          <a:xfrm>
            <a:off x="3386404"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1" name="Google Shape;51;p7"/>
          <p:cNvSpPr txBox="1"/>
          <p:nvPr>
            <p:ph idx="3" type="body"/>
          </p:nvPr>
        </p:nvSpPr>
        <p:spPr>
          <a:xfrm>
            <a:off x="5879107"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2" name="Google Shape;52;p7"/>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8"/>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2" name="Google Shape;62;p8"/>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9"/>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Clr>
                <a:srgbClr val="2185C5"/>
              </a:buClr>
              <a:buSzPts val="1400"/>
              <a:buNone/>
              <a:defRPr sz="1400">
                <a:solidFill>
                  <a:srgbClr val="2185C5"/>
                </a:solidFill>
              </a:defRPr>
            </a:lvl1pPr>
          </a:lstStyle>
          <a:p/>
        </p:txBody>
      </p:sp>
      <p:sp>
        <p:nvSpPr>
          <p:cNvPr id="72" name="Google Shape;72;p9"/>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0"/>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0"/>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93700" y="205988"/>
            <a:ext cx="6462600" cy="857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3600"/>
              <a:buFont typeface="Raleway"/>
              <a:buNone/>
              <a:defRPr sz="3600">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7" name="Google Shape;7;p1"/>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SzPts val="3000"/>
              <a:buFont typeface="Lato"/>
              <a:buChar char="●"/>
              <a:defRPr sz="30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mukurtu.org/support" TargetMode="External"/><Relationship Id="rId4" Type="http://schemas.openxmlformats.org/officeDocument/2006/relationships/hyperlink" Target="https://plateauportal.libraries.wsu.edu/" TargetMode="External"/><Relationship Id="rId5" Type="http://schemas.openxmlformats.org/officeDocument/2006/relationships/hyperlink" Target="http://archives.hunaheritage.org/" TargetMode="External"/><Relationship Id="rId6" Type="http://schemas.openxmlformats.org/officeDocument/2006/relationships/hyperlink" Target="http://creativecommons.org/licenses/by/4.0/" TargetMode="External"/><Relationship Id="rId7" Type="http://schemas.openxmlformats.org/officeDocument/2006/relationships/hyperlink" Target="http://www.slidescarnival.com/" TargetMode="External"/><Relationship Id="rId8" Type="http://schemas.openxmlformats.org/officeDocument/2006/relationships/hyperlink" Target="http://www.webalys.com/minic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ctrTitle"/>
          </p:nvPr>
        </p:nvSpPr>
        <p:spPr>
          <a:xfrm>
            <a:off x="721425" y="2716300"/>
            <a:ext cx="82581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Mukurtu CMS: Community Records</a:t>
            </a:r>
            <a:endParaRPr>
              <a:solidFill>
                <a:schemeClr val="dk1"/>
              </a:solidFill>
            </a:endParaRPr>
          </a:p>
          <a:p>
            <a:pPr indent="0" lvl="0" marL="0" rtl="0" algn="l">
              <a:spcBef>
                <a:spcPts val="600"/>
              </a:spcBef>
              <a:spcAft>
                <a:spcPts val="0"/>
              </a:spcAft>
              <a:buClr>
                <a:schemeClr val="dk1"/>
              </a:buClr>
              <a:buSzPts val="1100"/>
              <a:buFont typeface="Arial"/>
              <a:buNone/>
            </a:pPr>
            <a:r>
              <a:rPr lang="en" sz="3600">
                <a:solidFill>
                  <a:schemeClr val="dk1"/>
                </a:solidFill>
              </a:rPr>
              <a:t>Digital Stewardship Curriculum</a:t>
            </a:r>
            <a:endParaRPr sz="3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5"/>
          <p:cNvPicPr preferRelativeResize="0"/>
          <p:nvPr/>
        </p:nvPicPr>
        <p:blipFill rotWithShape="1">
          <a:blip r:embed="rId3">
            <a:alphaModFix/>
          </a:blip>
          <a:srcRect b="10968" l="0" r="0" t="0"/>
          <a:stretch/>
        </p:blipFill>
        <p:spPr>
          <a:xfrm>
            <a:off x="0" y="0"/>
            <a:ext cx="9143999" cy="5143498"/>
          </a:xfrm>
          <a:prstGeom prst="rect">
            <a:avLst/>
          </a:prstGeom>
          <a:noFill/>
          <a:ln>
            <a:noFill/>
          </a:ln>
        </p:spPr>
      </p:pic>
      <p:sp>
        <p:nvSpPr>
          <p:cNvPr id="118" name="Google Shape;118;p15"/>
          <p:cNvSpPr/>
          <p:nvPr/>
        </p:nvSpPr>
        <p:spPr>
          <a:xfrm>
            <a:off x="-302575" y="405550"/>
            <a:ext cx="6092100" cy="561600"/>
          </a:xfrm>
          <a:prstGeom prst="ellipse">
            <a:avLst/>
          </a:prstGeom>
          <a:noFill/>
          <a:ln cap="flat" cmpd="sng" w="38100">
            <a:solidFill>
              <a:srgbClr val="57A7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3">
            <a:alphaModFix/>
          </a:blip>
          <a:srcRect b="6864" l="0" r="0" t="0"/>
          <a:stretch/>
        </p:blipFill>
        <p:spPr>
          <a:xfrm>
            <a:off x="0" y="0"/>
            <a:ext cx="9144002" cy="5143501"/>
          </a:xfrm>
          <a:prstGeom prst="rect">
            <a:avLst/>
          </a:prstGeom>
          <a:noFill/>
          <a:ln>
            <a:noFill/>
          </a:ln>
        </p:spPr>
      </p:pic>
      <p:cxnSp>
        <p:nvCxnSpPr>
          <p:cNvPr id="124" name="Google Shape;124;p16"/>
          <p:cNvCxnSpPr/>
          <p:nvPr/>
        </p:nvCxnSpPr>
        <p:spPr>
          <a:xfrm>
            <a:off x="864938" y="1821396"/>
            <a:ext cx="0" cy="1064700"/>
          </a:xfrm>
          <a:prstGeom prst="straightConnector1">
            <a:avLst/>
          </a:prstGeom>
          <a:noFill/>
          <a:ln cap="flat" cmpd="sng" w="76200">
            <a:solidFill>
              <a:srgbClr val="57A7B5"/>
            </a:solidFill>
            <a:prstDash val="solid"/>
            <a:miter lim="400000"/>
            <a:headEnd len="med" w="med" type="stealth"/>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7"/>
          <p:cNvPicPr preferRelativeResize="0"/>
          <p:nvPr/>
        </p:nvPicPr>
        <p:blipFill rotWithShape="1">
          <a:blip r:embed="rId3">
            <a:alphaModFix/>
          </a:blip>
          <a:srcRect b="8667" l="0" r="0" t="0"/>
          <a:stretch/>
        </p:blipFill>
        <p:spPr>
          <a:xfrm>
            <a:off x="0" y="0"/>
            <a:ext cx="9144002" cy="5143500"/>
          </a:xfrm>
          <a:prstGeom prst="rect">
            <a:avLst/>
          </a:prstGeom>
          <a:noFill/>
          <a:ln>
            <a:noFill/>
          </a:ln>
        </p:spPr>
      </p:pic>
      <p:cxnSp>
        <p:nvCxnSpPr>
          <p:cNvPr id="130" name="Google Shape;130;p17"/>
          <p:cNvCxnSpPr/>
          <p:nvPr/>
        </p:nvCxnSpPr>
        <p:spPr>
          <a:xfrm rot="10800000">
            <a:off x="-275737" y="3003846"/>
            <a:ext cx="1067400" cy="0"/>
          </a:xfrm>
          <a:prstGeom prst="straightConnector1">
            <a:avLst/>
          </a:prstGeom>
          <a:noFill/>
          <a:ln cap="flat" cmpd="sng" w="76200">
            <a:solidFill>
              <a:srgbClr val="57A7B5"/>
            </a:solidFill>
            <a:prstDash val="solid"/>
            <a:miter lim="400000"/>
            <a:headEnd len="med" w="med" type="stealth"/>
            <a:tailEnd len="sm" w="sm" type="none"/>
          </a:ln>
        </p:spPr>
      </p:cxnSp>
      <p:cxnSp>
        <p:nvCxnSpPr>
          <p:cNvPr id="131" name="Google Shape;131;p17"/>
          <p:cNvCxnSpPr/>
          <p:nvPr/>
        </p:nvCxnSpPr>
        <p:spPr>
          <a:xfrm rot="10800000">
            <a:off x="-275737" y="4623546"/>
            <a:ext cx="1067400" cy="0"/>
          </a:xfrm>
          <a:prstGeom prst="straightConnector1">
            <a:avLst/>
          </a:prstGeom>
          <a:noFill/>
          <a:ln cap="flat" cmpd="sng" w="76200">
            <a:solidFill>
              <a:srgbClr val="57A7B5"/>
            </a:solidFill>
            <a:prstDash val="solid"/>
            <a:miter lim="400000"/>
            <a:headEnd len="med" w="med" type="stealth"/>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b="10530" l="0" r="0" t="0"/>
          <a:stretch/>
        </p:blipFill>
        <p:spPr>
          <a:xfrm>
            <a:off x="0" y="0"/>
            <a:ext cx="9144000" cy="5143499"/>
          </a:xfrm>
          <a:prstGeom prst="rect">
            <a:avLst/>
          </a:prstGeom>
          <a:noFill/>
          <a:ln>
            <a:noFill/>
          </a:ln>
        </p:spPr>
      </p:pic>
      <p:cxnSp>
        <p:nvCxnSpPr>
          <p:cNvPr id="137" name="Google Shape;137;p18"/>
          <p:cNvCxnSpPr/>
          <p:nvPr/>
        </p:nvCxnSpPr>
        <p:spPr>
          <a:xfrm rot="10800000">
            <a:off x="-435212" y="2174496"/>
            <a:ext cx="1067400" cy="0"/>
          </a:xfrm>
          <a:prstGeom prst="straightConnector1">
            <a:avLst/>
          </a:prstGeom>
          <a:noFill/>
          <a:ln cap="flat" cmpd="sng" w="76200">
            <a:solidFill>
              <a:srgbClr val="57A7B5"/>
            </a:solidFill>
            <a:prstDash val="solid"/>
            <a:miter lim="400000"/>
            <a:headEnd len="med" w="med" type="stealth"/>
            <a:tailEnd len="sm" w="sm" type="none"/>
          </a:ln>
        </p:spPr>
      </p:cxnSp>
      <p:cxnSp>
        <p:nvCxnSpPr>
          <p:cNvPr id="138" name="Google Shape;138;p18"/>
          <p:cNvCxnSpPr/>
          <p:nvPr/>
        </p:nvCxnSpPr>
        <p:spPr>
          <a:xfrm rot="10800000">
            <a:off x="-435212" y="3595671"/>
            <a:ext cx="1067400" cy="0"/>
          </a:xfrm>
          <a:prstGeom prst="straightConnector1">
            <a:avLst/>
          </a:prstGeom>
          <a:noFill/>
          <a:ln cap="flat" cmpd="sng" w="76200">
            <a:solidFill>
              <a:srgbClr val="57A7B5"/>
            </a:solidFill>
            <a:prstDash val="solid"/>
            <a:miter lim="400000"/>
            <a:headEnd len="med" w="med" type="stealth"/>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b="9698" l="0" r="0" t="0"/>
          <a:stretch/>
        </p:blipFill>
        <p:spPr>
          <a:xfrm>
            <a:off x="0" y="0"/>
            <a:ext cx="9144002" cy="5143500"/>
          </a:xfrm>
          <a:prstGeom prst="rect">
            <a:avLst/>
          </a:prstGeom>
          <a:noFill/>
          <a:ln>
            <a:noFill/>
          </a:ln>
        </p:spPr>
      </p:pic>
      <p:cxnSp>
        <p:nvCxnSpPr>
          <p:cNvPr id="144" name="Google Shape;144;p19"/>
          <p:cNvCxnSpPr/>
          <p:nvPr/>
        </p:nvCxnSpPr>
        <p:spPr>
          <a:xfrm rot="10800000">
            <a:off x="-339537" y="2571746"/>
            <a:ext cx="1067400" cy="0"/>
          </a:xfrm>
          <a:prstGeom prst="straightConnector1">
            <a:avLst/>
          </a:prstGeom>
          <a:noFill/>
          <a:ln cap="flat" cmpd="sng" w="76200">
            <a:solidFill>
              <a:srgbClr val="57A7B5"/>
            </a:solidFill>
            <a:prstDash val="solid"/>
            <a:miter lim="400000"/>
            <a:headEnd len="med" w="med" type="stealth"/>
            <a:tailEnd len="sm" w="sm" type="none"/>
          </a:ln>
        </p:spPr>
      </p:cxnSp>
      <p:cxnSp>
        <p:nvCxnSpPr>
          <p:cNvPr id="145" name="Google Shape;145;p19"/>
          <p:cNvCxnSpPr/>
          <p:nvPr/>
        </p:nvCxnSpPr>
        <p:spPr>
          <a:xfrm rot="10800000">
            <a:off x="-339537" y="3523096"/>
            <a:ext cx="1067400" cy="0"/>
          </a:xfrm>
          <a:prstGeom prst="straightConnector1">
            <a:avLst/>
          </a:prstGeom>
          <a:noFill/>
          <a:ln cap="flat" cmpd="sng" w="76200">
            <a:solidFill>
              <a:srgbClr val="57A7B5"/>
            </a:solidFill>
            <a:prstDash val="solid"/>
            <a:miter lim="400000"/>
            <a:headEnd len="med" w="med" type="stealth"/>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893700" y="205988"/>
            <a:ext cx="6462600" cy="857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Credits</a:t>
            </a:r>
            <a:endParaRPr/>
          </a:p>
        </p:txBody>
      </p:sp>
      <p:sp>
        <p:nvSpPr>
          <p:cNvPr id="151" name="Google Shape;151;p20"/>
          <p:cNvSpPr txBox="1"/>
          <p:nvPr>
            <p:ph idx="1" type="body"/>
          </p:nvPr>
        </p:nvSpPr>
        <p:spPr>
          <a:xfrm>
            <a:off x="893700" y="1309300"/>
            <a:ext cx="7373700" cy="3616500"/>
          </a:xfrm>
          <a:prstGeom prst="rect">
            <a:avLst/>
          </a:prstGeom>
          <a:noFill/>
          <a:ln>
            <a:noFill/>
          </a:ln>
        </p:spPr>
        <p:txBody>
          <a:bodyPr anchorCtr="0" anchor="t" bIns="91425" lIns="91425" spcFirstLastPara="1" rIns="91425" wrap="square" tIns="91425">
            <a:noAutofit/>
          </a:bodyPr>
          <a:lstStyle/>
          <a:p>
            <a:pPr indent="-266700" lvl="0" marL="342900" rtl="0" algn="l">
              <a:lnSpc>
                <a:spcPct val="115000"/>
              </a:lnSpc>
              <a:spcBef>
                <a:spcPts val="0"/>
              </a:spcBef>
              <a:spcAft>
                <a:spcPts val="0"/>
              </a:spcAft>
              <a:buSzPts val="1800"/>
              <a:buChar char="●"/>
            </a:pPr>
            <a:r>
              <a:rPr lang="en" sz="1800"/>
              <a:t>More resources at </a:t>
            </a:r>
            <a:r>
              <a:rPr lang="en" sz="1800" u="sng">
                <a:solidFill>
                  <a:schemeClr val="hlink"/>
                </a:solidFill>
                <a:hlinkClick r:id="rId3"/>
              </a:rPr>
              <a:t>www.mukurtu.org/support</a:t>
            </a:r>
            <a:r>
              <a:rPr lang="en" sz="1800"/>
              <a:t>  </a:t>
            </a:r>
            <a:endParaRPr sz="1800"/>
          </a:p>
          <a:p>
            <a:pPr indent="-266700" lvl="0" marL="342900" rtl="0" algn="l">
              <a:lnSpc>
                <a:spcPct val="115000"/>
              </a:lnSpc>
              <a:spcBef>
                <a:spcPts val="0"/>
              </a:spcBef>
              <a:spcAft>
                <a:spcPts val="0"/>
              </a:spcAft>
              <a:buSzPts val="1800"/>
              <a:buChar char="●"/>
            </a:pPr>
            <a:r>
              <a:rPr lang="en" sz="1800"/>
              <a:t>Screenshots from:</a:t>
            </a:r>
            <a:endParaRPr sz="1800"/>
          </a:p>
          <a:p>
            <a:pPr indent="-400050" lvl="1" marL="742950" rtl="0" algn="l">
              <a:lnSpc>
                <a:spcPct val="115000"/>
              </a:lnSpc>
              <a:spcBef>
                <a:spcPts val="0"/>
              </a:spcBef>
              <a:spcAft>
                <a:spcPts val="0"/>
              </a:spcAft>
              <a:buSzPts val="1800"/>
              <a:buChar char="○"/>
            </a:pPr>
            <a:r>
              <a:rPr lang="en" sz="1800" u="sng">
                <a:solidFill>
                  <a:schemeClr val="hlink"/>
                </a:solidFill>
                <a:hlinkClick r:id="rId4"/>
              </a:rPr>
              <a:t>https://plateauportal.libraries.wsu.edu/</a:t>
            </a:r>
            <a:endParaRPr sz="1800"/>
          </a:p>
          <a:p>
            <a:pPr indent="-400050" lvl="1" marL="742950" rtl="0" algn="l">
              <a:lnSpc>
                <a:spcPct val="115000"/>
              </a:lnSpc>
              <a:spcBef>
                <a:spcPts val="0"/>
              </a:spcBef>
              <a:spcAft>
                <a:spcPts val="0"/>
              </a:spcAft>
              <a:buSzPts val="1800"/>
              <a:buChar char="○"/>
            </a:pPr>
            <a:r>
              <a:rPr lang="en" sz="1800" u="sng">
                <a:solidFill>
                  <a:schemeClr val="hlink"/>
                </a:solidFill>
                <a:hlinkClick r:id="rId5"/>
              </a:rPr>
              <a:t>http://archives.hunaheritage.org/</a:t>
            </a:r>
            <a:endParaRPr sz="1800"/>
          </a:p>
          <a:p>
            <a:pPr indent="-342900" lvl="0" marL="457200" rtl="0" algn="l">
              <a:lnSpc>
                <a:spcPct val="100000"/>
              </a:lnSpc>
              <a:spcBef>
                <a:spcPts val="0"/>
              </a:spcBef>
              <a:spcAft>
                <a:spcPts val="0"/>
              </a:spcAft>
              <a:buSzPts val="1800"/>
              <a:buChar char="●"/>
            </a:pPr>
            <a:r>
              <a:rPr i="1" lang="en" sz="1800"/>
              <a:t>This template is free to use under </a:t>
            </a:r>
            <a:r>
              <a:rPr i="1" lang="en" sz="1800" u="sng">
                <a:solidFill>
                  <a:schemeClr val="hlink"/>
                </a:solidFill>
                <a:hlinkClick r:id="rId6"/>
              </a:rPr>
              <a:t>Creative Commons Attribution license</a:t>
            </a:r>
            <a:r>
              <a:rPr i="1" lang="en" sz="1800"/>
              <a:t>.</a:t>
            </a:r>
            <a:endParaRPr sz="1800"/>
          </a:p>
          <a:p>
            <a:pPr indent="-342900" lvl="0" marL="457200" rtl="0" algn="l">
              <a:lnSpc>
                <a:spcPct val="115000"/>
              </a:lnSpc>
              <a:spcBef>
                <a:spcPts val="0"/>
              </a:spcBef>
              <a:spcAft>
                <a:spcPts val="0"/>
              </a:spcAft>
              <a:buSzPts val="1800"/>
              <a:buChar char="●"/>
            </a:pPr>
            <a:r>
              <a:rPr lang="en" sz="1800"/>
              <a:t>Presentation template by </a:t>
            </a:r>
            <a:r>
              <a:rPr lang="en" sz="1800" u="sng">
                <a:solidFill>
                  <a:schemeClr val="hlink"/>
                </a:solidFill>
                <a:hlinkClick r:id="rId7"/>
              </a:rPr>
              <a:t>SlidesCarnival</a:t>
            </a:r>
            <a:r>
              <a:rPr lang="en" sz="1800"/>
              <a:t>.</a:t>
            </a:r>
            <a:endParaRPr sz="1800"/>
          </a:p>
          <a:p>
            <a:pPr indent="-342900" lvl="0" marL="457200" rtl="0" algn="l">
              <a:lnSpc>
                <a:spcPct val="115000"/>
              </a:lnSpc>
              <a:spcBef>
                <a:spcPts val="0"/>
              </a:spcBef>
              <a:spcAft>
                <a:spcPts val="0"/>
              </a:spcAft>
              <a:buClr>
                <a:schemeClr val="dk1"/>
              </a:buClr>
              <a:buSzPts val="1800"/>
              <a:buChar char="●"/>
            </a:pPr>
            <a:r>
              <a:rPr lang="en" sz="1800" u="sng">
                <a:solidFill>
                  <a:schemeClr val="dk1"/>
                </a:solidFill>
                <a:hlinkClick r:id="rId8">
                  <a:extLst>
                    <a:ext uri="{A12FA001-AC4F-418D-AE19-62706E023703}">
                      <ahyp:hlinkClr val="tx"/>
                    </a:ext>
                  </a:extLst>
                </a:hlinkClick>
              </a:rPr>
              <a:t>Minicons</a:t>
            </a:r>
            <a:r>
              <a:rPr lang="en" sz="1800">
                <a:solidFill>
                  <a:schemeClr val="dk1"/>
                </a:solidFill>
              </a:rPr>
              <a:t> by Webalys</a:t>
            </a:r>
            <a:endParaRPr sz="1800"/>
          </a:p>
          <a:p>
            <a:pPr indent="-342900" lvl="0" marL="457200" rtl="0" algn="l">
              <a:lnSpc>
                <a:spcPct val="115000"/>
              </a:lnSpc>
              <a:spcBef>
                <a:spcPts val="0"/>
              </a:spcBef>
              <a:spcAft>
                <a:spcPts val="0"/>
              </a:spcAft>
              <a:buSzPts val="1800"/>
              <a:buChar char="●"/>
            </a:pPr>
            <a:r>
              <a:rPr lang="en" sz="1800"/>
              <a:t>These slides contain changes to color scheme and content. </a:t>
            </a:r>
            <a:endParaRPr sz="1800"/>
          </a:p>
          <a:p>
            <a:pPr indent="0" lvl="0" marL="0" rtl="0" algn="l">
              <a:lnSpc>
                <a:spcPct val="115000"/>
              </a:lnSpc>
              <a:spcBef>
                <a:spcPts val="600"/>
              </a:spcBef>
              <a:spcAft>
                <a:spcPts val="0"/>
              </a:spcAft>
              <a:buSzPts val="3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893700" y="210669"/>
            <a:ext cx="6462600" cy="87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a:t>
            </a:r>
            <a:r>
              <a:rPr lang="en"/>
              <a:t>ing this Resource</a:t>
            </a:r>
            <a:endParaRPr/>
          </a:p>
        </p:txBody>
      </p:sp>
      <p:sp>
        <p:nvSpPr>
          <p:cNvPr id="157" name="Google Shape;157;p21"/>
          <p:cNvSpPr txBox="1"/>
          <p:nvPr>
            <p:ph idx="1" type="body"/>
          </p:nvPr>
        </p:nvSpPr>
        <p:spPr>
          <a:xfrm>
            <a:off x="893700" y="1164734"/>
            <a:ext cx="6462600" cy="376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 Digital Stewardship Curriculum is an Open Educational Resource created by the Center for Digital Scholarship and Curation.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presentations and resources created by the CDSC are licensed under a Creative Commons Attribution-NonCommercial-ShareAlike 4.0 license (CC BY-NC-SA). Please share, reuse, and adapt the resources and provide attribution to the Center for Digital Scholarship and Curation, Washington State University.</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